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embeddedFontLst>
    <p:embeddedFont>
      <p:font typeface="Nunito Semi Bold"/>
      <p:regular r:id="rId18"/>
    </p:embeddedFont>
    <p:embeddedFont>
      <p:font typeface="Nunito Semi Bold"/>
      <p:regular r:id="rId19"/>
    </p:embeddedFont>
    <p:embeddedFont>
      <p:font typeface="Nunito Semi Bold"/>
      <p:regular r:id="rId20"/>
    </p:embeddedFont>
    <p:embeddedFont>
      <p:font typeface="Nunito Semi Bold"/>
      <p:regular r:id="rId21"/>
    </p:embeddedFont>
    <p:embeddedFont>
      <p:font typeface="PT Sans"/>
      <p:regular r:id="rId22"/>
    </p:embeddedFont>
    <p:embeddedFont>
      <p:font typeface="PT Sans"/>
      <p:regular r:id="rId23"/>
    </p:embeddedFont>
    <p:embeddedFont>
      <p:font typeface="PT Sans"/>
      <p:regular r:id="rId24"/>
    </p:embeddedFont>
    <p:embeddedFont>
      <p:font typeface="PT Sans"/>
      <p:regular r:id="rId25"/>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 Id="rId22" Type="http://schemas.openxmlformats.org/officeDocument/2006/relationships/font" Target="fonts/font5.fntdata"/><Relationship Id="rId23" Type="http://schemas.openxmlformats.org/officeDocument/2006/relationships/font" Target="fonts/font6.fntdata"/><Relationship Id="rId24" Type="http://schemas.openxmlformats.org/officeDocument/2006/relationships/font" Target="fonts/font7.fntdata"/><Relationship Id="rId25" Type="http://schemas.openxmlformats.org/officeDocument/2006/relationships/font" Target="fonts/font8.fntdata"/></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1012-1.png>
</file>

<file path=ppt/media/image-1012-2.png>
</file>

<file path=ppt/media/image-7-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2-1.png"/><Relationship Id="rId2" Type="http://schemas.openxmlformats.org/officeDocument/2006/relationships/image" Target="../media/image-1012-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D4DF2">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2273737"/>
            <a:ext cx="7468553" cy="1408033"/>
          </a:xfrm>
          <a:prstGeom prst="rect">
            <a:avLst/>
          </a:prstGeom>
          <a:noFill/>
          <a:ln/>
        </p:spPr>
        <p:txBody>
          <a:bodyPr wrap="square" lIns="0" tIns="0" rIns="0" bIns="0" rtlCol="0" anchor="t"/>
          <a:lstStyle/>
          <a:p>
            <a:pPr algn="l" indent="0" marL="0">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Amazon Business Performance Report</a:t>
            </a:r>
            <a:endParaRPr lang="en-US" sz="4400" dirty="0"/>
          </a:p>
        </p:txBody>
      </p:sp>
      <p:sp>
        <p:nvSpPr>
          <p:cNvPr id="4" name="Text 1"/>
          <p:cNvSpPr/>
          <p:nvPr/>
        </p:nvSpPr>
        <p:spPr>
          <a:xfrm>
            <a:off x="837724" y="4040743"/>
            <a:ext cx="7468553" cy="1915120"/>
          </a:xfrm>
          <a:prstGeom prst="rect">
            <a:avLst/>
          </a:prstGeom>
          <a:noFill/>
          <a:ln/>
        </p:spPr>
        <p:txBody>
          <a:bodyPr wrap="square" lIns="0" tIns="0" rIns="0" bIns="0" rtlCol="0" anchor="t"/>
          <a:lstStyle/>
          <a:p>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This presentation will delve into your Amazon Sales Report.csv, providing a comprehensive analysis to identify key performance drivers and actionable strategies for enhanced business performance. We will explore sales trends, product popularity, fulfillment efficiency, and geographical distribution to uncover opportunities for optimisation.</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33544" y="576382"/>
            <a:ext cx="2466023" cy="308134"/>
          </a:xfrm>
          <a:prstGeom prst="rect">
            <a:avLst/>
          </a:prstGeom>
          <a:noFill/>
          <a:ln/>
        </p:spPr>
        <p:txBody>
          <a:bodyPr wrap="none" lIns="0" tIns="0" rIns="0" bIns="0" rtlCol="0" anchor="t"/>
          <a:lstStyle/>
          <a:p>
            <a:pPr algn="l" indent="0" marL="0">
              <a:lnSpc>
                <a:spcPts val="2400"/>
              </a:lnSpc>
              <a:buNone/>
            </a:pPr>
            <a:endParaRPr lang="en-US" sz="1900" dirty="0"/>
          </a:p>
        </p:txBody>
      </p:sp>
      <p:sp>
        <p:nvSpPr>
          <p:cNvPr id="3" name="Text 1"/>
          <p:cNvSpPr/>
          <p:nvPr/>
        </p:nvSpPr>
        <p:spPr>
          <a:xfrm>
            <a:off x="733544" y="1094065"/>
            <a:ext cx="11687413" cy="616387"/>
          </a:xfrm>
          <a:prstGeom prst="rect">
            <a:avLst/>
          </a:prstGeom>
          <a:noFill/>
          <a:ln/>
        </p:spPr>
        <p:txBody>
          <a:bodyPr wrap="none" lIns="0" tIns="0" rIns="0" bIns="0" rtlCol="0" anchor="t"/>
          <a:lstStyle/>
          <a:p>
            <a:pPr algn="l" indent="0" marL="0">
              <a:lnSpc>
                <a:spcPts val="4850"/>
              </a:lnSpc>
              <a:buNone/>
            </a:pPr>
            <a:r>
              <a:rPr lang="en-US" sz="3850" dirty="0">
                <a:solidFill>
                  <a:srgbClr val="00002E"/>
                </a:solidFill>
                <a:latin typeface="Nunito Semi Bold" pitchFamily="34" charset="0"/>
                <a:ea typeface="Nunito Semi Bold" pitchFamily="34" charset="-122"/>
                <a:cs typeface="Nunito Semi Bold" pitchFamily="34" charset="-120"/>
              </a:rPr>
              <a:t>Geographical Analysis - Targeting Regional Markets</a:t>
            </a:r>
            <a:endParaRPr lang="en-US" sz="3850" dirty="0"/>
          </a:p>
        </p:txBody>
      </p:sp>
      <p:sp>
        <p:nvSpPr>
          <p:cNvPr id="4" name="Text 2"/>
          <p:cNvSpPr/>
          <p:nvPr/>
        </p:nvSpPr>
        <p:spPr>
          <a:xfrm>
            <a:off x="733544" y="2213372"/>
            <a:ext cx="6324600" cy="1006197"/>
          </a:xfrm>
          <a:prstGeom prst="rect">
            <a:avLst/>
          </a:prstGeom>
          <a:noFill/>
          <a:ln/>
        </p:spPr>
        <p:txBody>
          <a:bodyPr wrap="square" lIns="0" tIns="0" rIns="0" bIns="0" rtlCol="0" anchor="t"/>
          <a:lstStyle/>
          <a:p>
            <a:pPr algn="l" indent="0" marL="0">
              <a:lnSpc>
                <a:spcPts val="2600"/>
              </a:lnSpc>
              <a:buNone/>
            </a:pPr>
            <a:r>
              <a:rPr lang="en-US" sz="1650" dirty="0">
                <a:solidFill>
                  <a:srgbClr val="00002E"/>
                </a:solidFill>
                <a:latin typeface="PT Sans" pitchFamily="34" charset="0"/>
                <a:ea typeface="PT Sans" pitchFamily="34" charset="-122"/>
                <a:cs typeface="PT Sans" pitchFamily="34" charset="-120"/>
              </a:rPr>
              <a:t>Understanding the geographical distribution of your sales helps in optimising marketing campaigns, inventory placement, and logistics network.</a:t>
            </a:r>
            <a:endParaRPr lang="en-US" sz="1650" dirty="0"/>
          </a:p>
        </p:txBody>
      </p:sp>
      <p:sp>
        <p:nvSpPr>
          <p:cNvPr id="5" name="Text 3"/>
          <p:cNvSpPr/>
          <p:nvPr/>
        </p:nvSpPr>
        <p:spPr>
          <a:xfrm>
            <a:off x="733544" y="3429119"/>
            <a:ext cx="3864650" cy="308134"/>
          </a:xfrm>
          <a:prstGeom prst="rect">
            <a:avLst/>
          </a:prstGeom>
          <a:noFill/>
          <a:ln/>
        </p:spPr>
        <p:txBody>
          <a:bodyPr wrap="none" lIns="0" tIns="0" rIns="0" bIns="0" rtlCol="0" anchor="t"/>
          <a:lstStyle/>
          <a:p>
            <a:pPr algn="l" indent="0" marL="0">
              <a:lnSpc>
                <a:spcPts val="2400"/>
              </a:lnSpc>
              <a:buNone/>
            </a:pPr>
            <a:r>
              <a:rPr lang="en-US" sz="1900" dirty="0">
                <a:solidFill>
                  <a:srgbClr val="00002E"/>
                </a:solidFill>
                <a:latin typeface="Nunito Semi Bold" pitchFamily="34" charset="0"/>
                <a:ea typeface="Nunito Semi Bold" pitchFamily="34" charset="-122"/>
                <a:cs typeface="Nunito Semi Bold" pitchFamily="34" charset="-120"/>
              </a:rPr>
              <a:t>Key Performance Indicators (KPIs):</a:t>
            </a:r>
            <a:endParaRPr lang="en-US" sz="1900" dirty="0"/>
          </a:p>
        </p:txBody>
      </p:sp>
      <p:sp>
        <p:nvSpPr>
          <p:cNvPr id="6" name="Text 4"/>
          <p:cNvSpPr/>
          <p:nvPr/>
        </p:nvSpPr>
        <p:spPr>
          <a:xfrm>
            <a:off x="733544" y="3946803"/>
            <a:ext cx="6324600" cy="335399"/>
          </a:xfrm>
          <a:prstGeom prst="rect">
            <a:avLst/>
          </a:prstGeom>
          <a:noFill/>
          <a:ln/>
        </p:spPr>
        <p:txBody>
          <a:bodyPr wrap="none" lIns="0" tIns="0" rIns="0" bIns="0" rtlCol="0" anchor="t"/>
          <a:lstStyle/>
          <a:p>
            <a:pPr algn="l" marL="342900" indent="-342900">
              <a:lnSpc>
                <a:spcPts val="2600"/>
              </a:lnSpc>
              <a:buSzPct val="100000"/>
              <a:buChar char="•"/>
            </a:pPr>
            <a:r>
              <a:rPr lang="en-US" sz="1650" dirty="0">
                <a:solidFill>
                  <a:srgbClr val="00002E"/>
                </a:solidFill>
                <a:latin typeface="PT Sans" pitchFamily="34" charset="0"/>
                <a:ea typeface="PT Sans" pitchFamily="34" charset="-122"/>
                <a:cs typeface="PT Sans" pitchFamily="34" charset="-120"/>
              </a:rPr>
              <a:t>No. of Active States</a:t>
            </a:r>
            <a:endParaRPr lang="en-US" sz="1650" dirty="0"/>
          </a:p>
        </p:txBody>
      </p:sp>
      <p:sp>
        <p:nvSpPr>
          <p:cNvPr id="7" name="Text 5"/>
          <p:cNvSpPr/>
          <p:nvPr/>
        </p:nvSpPr>
        <p:spPr>
          <a:xfrm>
            <a:off x="733544" y="4355544"/>
            <a:ext cx="6324600" cy="335399"/>
          </a:xfrm>
          <a:prstGeom prst="rect">
            <a:avLst/>
          </a:prstGeom>
          <a:noFill/>
          <a:ln/>
        </p:spPr>
        <p:txBody>
          <a:bodyPr wrap="none" lIns="0" tIns="0" rIns="0" bIns="0" rtlCol="0" anchor="t"/>
          <a:lstStyle/>
          <a:p>
            <a:pPr algn="l" marL="342900" indent="-342900">
              <a:lnSpc>
                <a:spcPts val="2600"/>
              </a:lnSpc>
              <a:buSzPct val="100000"/>
              <a:buChar char="•"/>
            </a:pPr>
            <a:r>
              <a:rPr lang="en-US" sz="1650" dirty="0">
                <a:solidFill>
                  <a:srgbClr val="00002E"/>
                </a:solidFill>
                <a:latin typeface="PT Sans" pitchFamily="34" charset="0"/>
                <a:ea typeface="PT Sans" pitchFamily="34" charset="-122"/>
                <a:cs typeface="PT Sans" pitchFamily="34" charset="-120"/>
              </a:rPr>
              <a:t>No. of Active City</a:t>
            </a:r>
            <a:endParaRPr lang="en-US" sz="1650" dirty="0"/>
          </a:p>
        </p:txBody>
      </p:sp>
      <p:sp>
        <p:nvSpPr>
          <p:cNvPr id="8" name="Text 6"/>
          <p:cNvSpPr/>
          <p:nvPr/>
        </p:nvSpPr>
        <p:spPr>
          <a:xfrm>
            <a:off x="733544" y="4764286"/>
            <a:ext cx="6324600" cy="335399"/>
          </a:xfrm>
          <a:prstGeom prst="rect">
            <a:avLst/>
          </a:prstGeom>
          <a:noFill/>
          <a:ln/>
        </p:spPr>
        <p:txBody>
          <a:bodyPr wrap="none" lIns="0" tIns="0" rIns="0" bIns="0" rtlCol="0" anchor="t"/>
          <a:lstStyle/>
          <a:p>
            <a:pPr algn="l" marL="342900" indent="-342900">
              <a:lnSpc>
                <a:spcPts val="2600"/>
              </a:lnSpc>
              <a:buSzPct val="100000"/>
              <a:buChar char="•"/>
            </a:pPr>
            <a:r>
              <a:rPr lang="en-US" sz="1650" dirty="0">
                <a:solidFill>
                  <a:srgbClr val="00002E"/>
                </a:solidFill>
                <a:latin typeface="PT Sans" pitchFamily="34" charset="0"/>
                <a:ea typeface="PT Sans" pitchFamily="34" charset="-122"/>
                <a:cs typeface="PT Sans" pitchFamily="34" charset="-120"/>
              </a:rPr>
              <a:t>Avg Order Value </a:t>
            </a:r>
            <a:endParaRPr lang="en-US" sz="1650" dirty="0"/>
          </a:p>
        </p:txBody>
      </p:sp>
      <p:sp>
        <p:nvSpPr>
          <p:cNvPr id="9" name="Text 7"/>
          <p:cNvSpPr/>
          <p:nvPr/>
        </p:nvSpPr>
        <p:spPr>
          <a:xfrm>
            <a:off x="733544" y="5173028"/>
            <a:ext cx="6324600" cy="335399"/>
          </a:xfrm>
          <a:prstGeom prst="rect">
            <a:avLst/>
          </a:prstGeom>
          <a:noFill/>
          <a:ln/>
        </p:spPr>
        <p:txBody>
          <a:bodyPr wrap="none" lIns="0" tIns="0" rIns="0" bIns="0" rtlCol="0" anchor="t"/>
          <a:lstStyle/>
          <a:p>
            <a:pPr algn="l" marL="342900" indent="-342900">
              <a:lnSpc>
                <a:spcPts val="2600"/>
              </a:lnSpc>
              <a:buSzPct val="100000"/>
              <a:buChar char="•"/>
            </a:pPr>
            <a:r>
              <a:rPr lang="en-US" sz="1650" dirty="0">
                <a:solidFill>
                  <a:srgbClr val="00002E"/>
                </a:solidFill>
                <a:latin typeface="PT Sans" pitchFamily="34" charset="0"/>
                <a:ea typeface="PT Sans" pitchFamily="34" charset="-122"/>
                <a:cs typeface="PT Sans" pitchFamily="34" charset="-120"/>
              </a:rPr>
              <a:t>Total Revenue</a:t>
            </a:r>
            <a:endParaRPr lang="en-US" sz="1650" dirty="0"/>
          </a:p>
        </p:txBody>
      </p:sp>
      <p:pic>
        <p:nvPicPr>
          <p:cNvPr id="10" name="Image 0" descr="preencoded.png">    </p:cNvPr>
          <p:cNvPicPr>
            <a:picLocks noChangeAspect="1"/>
          </p:cNvPicPr>
          <p:nvPr/>
        </p:nvPicPr>
        <p:blipFill>
          <a:blip r:embed="rId1"/>
          <a:stretch>
            <a:fillRect/>
          </a:stretch>
        </p:blipFill>
        <p:spPr>
          <a:xfrm>
            <a:off x="7577018" y="2260521"/>
            <a:ext cx="6327338" cy="3594378"/>
          </a:xfrm>
          <a:prstGeom prst="rect">
            <a:avLst/>
          </a:prstGeom>
        </p:spPr>
      </p:pic>
      <p:sp>
        <p:nvSpPr>
          <p:cNvPr id="11" name="Text 8"/>
          <p:cNvSpPr/>
          <p:nvPr/>
        </p:nvSpPr>
        <p:spPr>
          <a:xfrm>
            <a:off x="733544" y="6404967"/>
            <a:ext cx="2466023" cy="308134"/>
          </a:xfrm>
          <a:prstGeom prst="rect">
            <a:avLst/>
          </a:prstGeom>
          <a:noFill/>
          <a:ln/>
        </p:spPr>
        <p:txBody>
          <a:bodyPr wrap="none" lIns="0" tIns="0" rIns="0" bIns="0" rtlCol="0" anchor="t"/>
          <a:lstStyle/>
          <a:p>
            <a:pPr algn="l" indent="0" marL="0">
              <a:lnSpc>
                <a:spcPts val="2400"/>
              </a:lnSpc>
              <a:buNone/>
            </a:pPr>
            <a:r>
              <a:rPr lang="en-US" sz="1900" dirty="0">
                <a:solidFill>
                  <a:srgbClr val="00002E"/>
                </a:solidFill>
                <a:latin typeface="Nunito Semi Bold" pitchFamily="34" charset="0"/>
                <a:ea typeface="Nunito Semi Bold" pitchFamily="34" charset="-122"/>
                <a:cs typeface="Nunito Semi Bold" pitchFamily="34" charset="-120"/>
              </a:rPr>
              <a:t>Key Visualisations:</a:t>
            </a:r>
            <a:endParaRPr lang="en-US" sz="1900" dirty="0"/>
          </a:p>
        </p:txBody>
      </p:sp>
      <p:sp>
        <p:nvSpPr>
          <p:cNvPr id="12" name="Text 9"/>
          <p:cNvSpPr/>
          <p:nvPr/>
        </p:nvSpPr>
        <p:spPr>
          <a:xfrm>
            <a:off x="733544" y="7027426"/>
            <a:ext cx="13163312" cy="335399"/>
          </a:xfrm>
          <a:prstGeom prst="rect">
            <a:avLst/>
          </a:prstGeom>
          <a:noFill/>
          <a:ln/>
        </p:spPr>
        <p:txBody>
          <a:bodyPr wrap="none" lIns="0" tIns="0" rIns="0" bIns="0" rtlCol="0" anchor="t"/>
          <a:lstStyle/>
          <a:p>
            <a:pPr algn="l" marL="342900" indent="-342900">
              <a:lnSpc>
                <a:spcPts val="2600"/>
              </a:lnSpc>
              <a:buSzPct val="100000"/>
              <a:buChar char="•"/>
            </a:pPr>
            <a:r>
              <a:rPr lang="en-US" sz="1650" b="1" dirty="0">
                <a:solidFill>
                  <a:srgbClr val="00002E"/>
                </a:solidFill>
                <a:latin typeface="PT Sans" pitchFamily="34" charset="0"/>
                <a:ea typeface="PT Sans" pitchFamily="34" charset="-122"/>
                <a:cs typeface="PT Sans" pitchFamily="34" charset="-120"/>
              </a:rPr>
              <a:t>Stacked Column Chart:</a:t>
            </a:r>
            <a:pPr algn="l" indent="0" marL="0">
              <a:lnSpc>
                <a:spcPts val="2600"/>
              </a:lnSpc>
              <a:buNone/>
            </a:pPr>
            <a:r>
              <a:rPr lang="en-US" sz="1650" dirty="0">
                <a:solidFill>
                  <a:srgbClr val="00002E"/>
                </a:solidFill>
                <a:latin typeface="PT Sans" pitchFamily="34" charset="0"/>
                <a:ea typeface="PT Sans" pitchFamily="34" charset="-122"/>
                <a:cs typeface="PT Sans" pitchFamily="34" charset="-120"/>
              </a:rPr>
              <a:t> Orders by city. Shows urban centers with high order volumes.</a:t>
            </a:r>
            <a:endParaRPr lang="en-US" sz="1650" dirty="0"/>
          </a:p>
        </p:txBody>
      </p:sp>
      <p:sp>
        <p:nvSpPr>
          <p:cNvPr id="13" name="Text 10"/>
          <p:cNvSpPr/>
          <p:nvPr/>
        </p:nvSpPr>
        <p:spPr>
          <a:xfrm>
            <a:off x="733544" y="7436168"/>
            <a:ext cx="13163312" cy="335399"/>
          </a:xfrm>
          <a:prstGeom prst="rect">
            <a:avLst/>
          </a:prstGeom>
          <a:noFill/>
          <a:ln/>
        </p:spPr>
        <p:txBody>
          <a:bodyPr wrap="none" lIns="0" tIns="0" rIns="0" bIns="0" rtlCol="0" anchor="t"/>
          <a:lstStyle/>
          <a:p>
            <a:pPr algn="l" marL="342900" indent="-342900">
              <a:lnSpc>
                <a:spcPts val="2600"/>
              </a:lnSpc>
              <a:buSzPct val="100000"/>
              <a:buChar char="•"/>
            </a:pPr>
            <a:r>
              <a:rPr lang="en-US" sz="1650" b="1" dirty="0">
                <a:solidFill>
                  <a:srgbClr val="00002E"/>
                </a:solidFill>
                <a:latin typeface="PT Sans" pitchFamily="34" charset="0"/>
                <a:ea typeface="PT Sans" pitchFamily="34" charset="-122"/>
                <a:cs typeface="PT Sans" pitchFamily="34" charset="-120"/>
              </a:rPr>
              <a:t>Stacked Bar Chart:</a:t>
            </a:r>
            <a:pPr algn="l" indent="0" marL="0">
              <a:lnSpc>
                <a:spcPts val="2600"/>
              </a:lnSpc>
              <a:buNone/>
            </a:pPr>
            <a:r>
              <a:rPr lang="en-US" sz="1650" dirty="0">
                <a:solidFill>
                  <a:srgbClr val="00002E"/>
                </a:solidFill>
                <a:latin typeface="PT Sans" pitchFamily="34" charset="0"/>
                <a:ea typeface="PT Sans" pitchFamily="34" charset="-122"/>
                <a:cs typeface="PT Sans" pitchFamily="34" charset="-120"/>
              </a:rPr>
              <a:t> Top 10 City by revenue. Identifies the most lucrative states for focused strategies.</a:t>
            </a:r>
            <a:endParaRPr lang="en-US" sz="16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837724" y="2539008"/>
            <a:ext cx="5632490" cy="704017"/>
          </a:xfrm>
          <a:prstGeom prst="rect">
            <a:avLst/>
          </a:prstGeom>
          <a:noFill/>
          <a:ln/>
        </p:spPr>
        <p:txBody>
          <a:bodyPr wrap="none" lIns="0" tIns="0" rIns="0" bIns="0" rtlCol="0" anchor="t"/>
          <a:lstStyle/>
          <a:p>
            <a:pPr algn="l" indent="0" marL="0">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Conclusion</a:t>
            </a:r>
            <a:endParaRPr lang="en-US" sz="4400" dirty="0"/>
          </a:p>
        </p:txBody>
      </p:sp>
      <p:sp>
        <p:nvSpPr>
          <p:cNvPr id="3" name="Text 1"/>
          <p:cNvSpPr/>
          <p:nvPr/>
        </p:nvSpPr>
        <p:spPr>
          <a:xfrm>
            <a:off x="837724" y="3721775"/>
            <a:ext cx="12954952" cy="383024"/>
          </a:xfrm>
          <a:prstGeom prst="rect">
            <a:avLst/>
          </a:prstGeom>
          <a:noFill/>
          <a:ln/>
        </p:spPr>
        <p:txBody>
          <a:bodyPr wrap="none" lIns="0" tIns="0" rIns="0" bIns="0" rtlCol="0" anchor="t"/>
          <a:lstStyle/>
          <a:p>
            <a:pPr algn="l" indent="0" marL="0">
              <a:lnSpc>
                <a:spcPts val="3000"/>
              </a:lnSpc>
              <a:buNone/>
            </a:pPr>
            <a:r>
              <a:rPr lang="en-US" sz="1850" b="1" dirty="0">
                <a:solidFill>
                  <a:srgbClr val="00002E"/>
                </a:solidFill>
                <a:latin typeface="PT Sans" pitchFamily="34" charset="0"/>
                <a:ea typeface="PT Sans" pitchFamily="34" charset="-122"/>
                <a:cs typeface="PT Sans" pitchFamily="34" charset="-120"/>
              </a:rPr>
              <a:t>Content:</a:t>
            </a:r>
            <a:endParaRPr lang="en-US" sz="1850" dirty="0"/>
          </a:p>
        </p:txBody>
      </p:sp>
      <p:sp>
        <p:nvSpPr>
          <p:cNvPr id="4" name="Text 2"/>
          <p:cNvSpPr/>
          <p:nvPr/>
        </p:nvSpPr>
        <p:spPr>
          <a:xfrm>
            <a:off x="837724" y="4373999"/>
            <a:ext cx="12954952"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00002E"/>
                </a:solidFill>
                <a:latin typeface="PT Sans" pitchFamily="34" charset="0"/>
                <a:ea typeface="PT Sans" pitchFamily="34" charset="-122"/>
                <a:cs typeface="PT Sans" pitchFamily="34" charset="-120"/>
              </a:rPr>
              <a:t>Amazon Sales Dashboard provided clear insights into revenue, fulfilment, customer behavior, and geography.</a:t>
            </a:r>
            <a:endParaRPr lang="en-US" sz="1850" dirty="0"/>
          </a:p>
        </p:txBody>
      </p:sp>
      <p:sp>
        <p:nvSpPr>
          <p:cNvPr id="5" name="Text 3"/>
          <p:cNvSpPr/>
          <p:nvPr/>
        </p:nvSpPr>
        <p:spPr>
          <a:xfrm>
            <a:off x="837724" y="4840724"/>
            <a:ext cx="12954952"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00002E"/>
                </a:solidFill>
                <a:latin typeface="PT Sans" pitchFamily="34" charset="0"/>
                <a:ea typeface="PT Sans" pitchFamily="34" charset="-122"/>
                <a:cs typeface="PT Sans" pitchFamily="34" charset="-120"/>
              </a:rPr>
              <a:t>Data-driven decisions can improve efficiency, customer satisfaction, and business growth.</a:t>
            </a:r>
            <a:endParaRPr lang="en-US" sz="1850" dirty="0"/>
          </a:p>
        </p:txBody>
      </p:sp>
      <p:sp>
        <p:nvSpPr>
          <p:cNvPr id="6" name="Text 4"/>
          <p:cNvSpPr/>
          <p:nvPr/>
        </p:nvSpPr>
        <p:spPr>
          <a:xfrm>
            <a:off x="837724" y="5307449"/>
            <a:ext cx="12954952"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00002E"/>
                </a:solidFill>
                <a:latin typeface="PT Sans" pitchFamily="34" charset="0"/>
                <a:ea typeface="PT Sans" pitchFamily="34" charset="-122"/>
                <a:cs typeface="PT Sans" pitchFamily="34" charset="-120"/>
              </a:rPr>
              <a:t>Future scope includes predictive analytics and automated refresh for real-time monitoring.</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48784" y="588288"/>
            <a:ext cx="9866352" cy="629245"/>
          </a:xfrm>
          <a:prstGeom prst="rect">
            <a:avLst/>
          </a:prstGeom>
          <a:noFill/>
          <a:ln/>
        </p:spPr>
        <p:txBody>
          <a:bodyPr wrap="none" lIns="0" tIns="0" rIns="0" bIns="0" rtlCol="0" anchor="t"/>
          <a:lstStyle/>
          <a:p>
            <a:pPr algn="l" indent="0" marL="0">
              <a:lnSpc>
                <a:spcPts val="4950"/>
              </a:lnSpc>
              <a:buNone/>
            </a:pPr>
            <a:r>
              <a:rPr lang="en-US" sz="3950" dirty="0">
                <a:solidFill>
                  <a:srgbClr val="00002E"/>
                </a:solidFill>
                <a:latin typeface="Nunito Semi Bold" pitchFamily="34" charset="0"/>
                <a:ea typeface="Nunito Semi Bold" pitchFamily="34" charset="-122"/>
                <a:cs typeface="Nunito Semi Bold" pitchFamily="34" charset="-120"/>
              </a:rPr>
              <a:t>Amazon Sales Report Column Descriptions</a:t>
            </a:r>
            <a:endParaRPr lang="en-US" sz="3950" dirty="0"/>
          </a:p>
        </p:txBody>
      </p:sp>
      <p:sp>
        <p:nvSpPr>
          <p:cNvPr id="3" name="Text 1"/>
          <p:cNvSpPr/>
          <p:nvPr/>
        </p:nvSpPr>
        <p:spPr>
          <a:xfrm>
            <a:off x="748784" y="1645444"/>
            <a:ext cx="13132832" cy="684609"/>
          </a:xfrm>
          <a:prstGeom prst="rect">
            <a:avLst/>
          </a:prstGeom>
          <a:noFill/>
          <a:ln/>
        </p:spPr>
        <p:txBody>
          <a:bodyPr wrap="square" lIns="0" tIns="0" rIns="0" bIns="0" rtlCol="0" anchor="t"/>
          <a:lstStyle/>
          <a:p>
            <a:pPr algn="l" indent="0" marL="0">
              <a:lnSpc>
                <a:spcPts val="2650"/>
              </a:lnSpc>
              <a:buNone/>
            </a:pPr>
            <a:r>
              <a:rPr lang="en-US" sz="1650" dirty="0">
                <a:solidFill>
                  <a:srgbClr val="00002E"/>
                </a:solidFill>
                <a:latin typeface="PT Sans" pitchFamily="34" charset="0"/>
                <a:ea typeface="PT Sans" pitchFamily="34" charset="-122"/>
                <a:cs typeface="PT Sans" pitchFamily="34" charset="-120"/>
              </a:rPr>
              <a:t>The Amazon Sale Report.csv contains essential information for a granular analysis of your marketplace performance. Here’s a detailed breakdown of the key columns and their significance.</a:t>
            </a:r>
            <a:endParaRPr lang="en-US" sz="1650" dirty="0"/>
          </a:p>
        </p:txBody>
      </p:sp>
      <p:sp>
        <p:nvSpPr>
          <p:cNvPr id="4" name="Shape 2"/>
          <p:cNvSpPr/>
          <p:nvPr/>
        </p:nvSpPr>
        <p:spPr>
          <a:xfrm>
            <a:off x="748784" y="2570678"/>
            <a:ext cx="13132832" cy="5108019"/>
          </a:xfrm>
          <a:prstGeom prst="roundRect">
            <a:avLst>
              <a:gd name="adj" fmla="val 6283"/>
            </a:avLst>
          </a:prstGeom>
          <a:noFill/>
          <a:ln w="7620">
            <a:solidFill>
              <a:srgbClr val="000000">
                <a:alpha val="8000"/>
              </a:srgbClr>
            </a:solidFill>
            <a:prstDash val="solid"/>
          </a:ln>
        </p:spPr>
      </p:sp>
      <p:sp>
        <p:nvSpPr>
          <p:cNvPr id="5" name="Shape 3"/>
          <p:cNvSpPr/>
          <p:nvPr/>
        </p:nvSpPr>
        <p:spPr>
          <a:xfrm>
            <a:off x="756404" y="2578298"/>
            <a:ext cx="13117592" cy="614243"/>
          </a:xfrm>
          <a:prstGeom prst="rect">
            <a:avLst/>
          </a:prstGeom>
          <a:solidFill>
            <a:srgbClr val="FFFFFF">
              <a:alpha val="4000"/>
            </a:srgbClr>
          </a:solidFill>
          <a:ln/>
        </p:spPr>
      </p:sp>
      <p:sp>
        <p:nvSpPr>
          <p:cNvPr id="6" name="Text 4"/>
          <p:cNvSpPr/>
          <p:nvPr/>
        </p:nvSpPr>
        <p:spPr>
          <a:xfrm>
            <a:off x="970478" y="2714268"/>
            <a:ext cx="2191703" cy="342305"/>
          </a:xfrm>
          <a:prstGeom prst="rect">
            <a:avLst/>
          </a:prstGeom>
          <a:noFill/>
          <a:ln/>
        </p:spPr>
        <p:txBody>
          <a:bodyPr wrap="none" lIns="0" tIns="0" rIns="0" bIns="0" rtlCol="0" anchor="t"/>
          <a:lstStyle/>
          <a:p>
            <a:pPr algn="l" indent="0" marL="0">
              <a:lnSpc>
                <a:spcPts val="2650"/>
              </a:lnSpc>
              <a:buNone/>
            </a:pPr>
            <a:r>
              <a:rPr lang="en-US" sz="1650" b="1" dirty="0">
                <a:solidFill>
                  <a:srgbClr val="00002E"/>
                </a:solidFill>
                <a:latin typeface="PT Sans" pitchFamily="34" charset="0"/>
                <a:ea typeface="PT Sans" pitchFamily="34" charset="-122"/>
                <a:cs typeface="PT Sans" pitchFamily="34" charset="-120"/>
              </a:rPr>
              <a:t>Column Name</a:t>
            </a:r>
            <a:endParaRPr lang="en-US" sz="1650" dirty="0"/>
          </a:p>
        </p:txBody>
      </p:sp>
      <p:sp>
        <p:nvSpPr>
          <p:cNvPr id="7" name="Text 5"/>
          <p:cNvSpPr/>
          <p:nvPr/>
        </p:nvSpPr>
        <p:spPr>
          <a:xfrm>
            <a:off x="3597712" y="2714268"/>
            <a:ext cx="10062329" cy="342305"/>
          </a:xfrm>
          <a:prstGeom prst="rect">
            <a:avLst/>
          </a:prstGeom>
          <a:noFill/>
          <a:ln/>
        </p:spPr>
        <p:txBody>
          <a:bodyPr wrap="none" lIns="0" tIns="0" rIns="0" bIns="0" rtlCol="0" anchor="t"/>
          <a:lstStyle/>
          <a:p>
            <a:pPr algn="l" indent="0" marL="0">
              <a:lnSpc>
                <a:spcPts val="2650"/>
              </a:lnSpc>
              <a:buNone/>
            </a:pPr>
            <a:r>
              <a:rPr lang="en-US" sz="1650" b="1" dirty="0">
                <a:solidFill>
                  <a:srgbClr val="00002E"/>
                </a:solidFill>
                <a:latin typeface="PT Sans" pitchFamily="34" charset="0"/>
                <a:ea typeface="PT Sans" pitchFamily="34" charset="-122"/>
                <a:cs typeface="PT Sans" pitchFamily="34" charset="-120"/>
              </a:rPr>
              <a:t>Description &amp; Examples</a:t>
            </a:r>
            <a:endParaRPr lang="en-US" sz="1650" dirty="0"/>
          </a:p>
        </p:txBody>
      </p:sp>
      <p:sp>
        <p:nvSpPr>
          <p:cNvPr id="8" name="Shape 6"/>
          <p:cNvSpPr/>
          <p:nvPr/>
        </p:nvSpPr>
        <p:spPr>
          <a:xfrm>
            <a:off x="756404" y="3192542"/>
            <a:ext cx="13117592" cy="964168"/>
          </a:xfrm>
          <a:prstGeom prst="rect">
            <a:avLst/>
          </a:prstGeom>
          <a:solidFill>
            <a:srgbClr val="000000">
              <a:alpha val="4000"/>
            </a:srgbClr>
          </a:solidFill>
          <a:ln/>
        </p:spPr>
      </p:sp>
      <p:sp>
        <p:nvSpPr>
          <p:cNvPr id="9" name="Text 7"/>
          <p:cNvSpPr/>
          <p:nvPr/>
        </p:nvSpPr>
        <p:spPr>
          <a:xfrm>
            <a:off x="970478" y="3328511"/>
            <a:ext cx="2191703" cy="349925"/>
          </a:xfrm>
          <a:prstGeom prst="rect">
            <a:avLst/>
          </a:prstGeom>
          <a:noFill/>
          <a:ln/>
        </p:spPr>
        <p:txBody>
          <a:bodyPr wrap="none" lIns="0" tIns="0" rIns="0" bIns="0" rtlCol="0" anchor="t"/>
          <a:lstStyle/>
          <a:p>
            <a:pPr algn="l" indent="0" marL="0">
              <a:lnSpc>
                <a:spcPts val="2650"/>
              </a:lnSpc>
              <a:buNone/>
            </a:pPr>
            <a:r>
              <a:rPr lang="en-US" sz="1650" dirty="0">
                <a:solidFill>
                  <a:srgbClr val="00002E"/>
                </a:solidFill>
                <a:highlight>
                  <a:srgbClr val="E6E6F2"/>
                </a:highlight>
                <a:latin typeface="Consolas" pitchFamily="34" charset="0"/>
                <a:ea typeface="Consolas" pitchFamily="34" charset="-122"/>
                <a:cs typeface="Consolas" pitchFamily="34" charset="-120"/>
              </a:rPr>
              <a:t>Order ID</a:t>
            </a:r>
            <a:endParaRPr lang="en-US" sz="1650" dirty="0"/>
          </a:p>
        </p:txBody>
      </p:sp>
      <p:sp>
        <p:nvSpPr>
          <p:cNvPr id="10" name="Text 8"/>
          <p:cNvSpPr/>
          <p:nvPr/>
        </p:nvSpPr>
        <p:spPr>
          <a:xfrm>
            <a:off x="3597712" y="3328511"/>
            <a:ext cx="10062329" cy="692229"/>
          </a:xfrm>
          <a:prstGeom prst="rect">
            <a:avLst/>
          </a:prstGeom>
          <a:noFill/>
          <a:ln/>
        </p:spPr>
        <p:txBody>
          <a:bodyPr wrap="square" lIns="0" tIns="0" rIns="0" bIns="0" rtlCol="0" anchor="t"/>
          <a:lstStyle/>
          <a:p>
            <a:pPr algn="l" indent="0" marL="0">
              <a:lnSpc>
                <a:spcPts val="2650"/>
              </a:lnSpc>
              <a:buNone/>
            </a:pPr>
            <a:r>
              <a:rPr lang="en-US" sz="1650" dirty="0">
                <a:solidFill>
                  <a:srgbClr val="00002E"/>
                </a:solidFill>
                <a:latin typeface="PT Sans" pitchFamily="34" charset="0"/>
                <a:ea typeface="PT Sans" pitchFamily="34" charset="-122"/>
                <a:cs typeface="PT Sans" pitchFamily="34" charset="-120"/>
              </a:rPr>
              <a:t>Unique identifier for each Amazon order (e.g., </a:t>
            </a:r>
            <a:pPr algn="l" indent="0" marL="0">
              <a:lnSpc>
                <a:spcPts val="2650"/>
              </a:lnSpc>
              <a:buNone/>
            </a:pPr>
            <a:r>
              <a:rPr lang="en-US" sz="1650" dirty="0">
                <a:solidFill>
                  <a:srgbClr val="00002E"/>
                </a:solidFill>
                <a:highlight>
                  <a:srgbClr val="E6E6F2"/>
                </a:highlight>
                <a:latin typeface="Consolas" pitchFamily="34" charset="0"/>
                <a:ea typeface="Consolas" pitchFamily="34" charset="-122"/>
                <a:cs typeface="Consolas" pitchFamily="34" charset="-120"/>
              </a:rPr>
              <a:t>405-8078784-5731545</a:t>
            </a:r>
            <a:pPr algn="l" indent="0" marL="0">
              <a:lnSpc>
                <a:spcPts val="2650"/>
              </a:lnSpc>
              <a:buNone/>
            </a:pPr>
            <a:r>
              <a:rPr lang="en-US" sz="1650" dirty="0">
                <a:solidFill>
                  <a:srgbClr val="00002E"/>
                </a:solidFill>
                <a:latin typeface="PT Sans" pitchFamily="34" charset="0"/>
                <a:ea typeface="PT Sans" pitchFamily="34" charset="-122"/>
                <a:cs typeface="PT Sans" pitchFamily="34" charset="-120"/>
              </a:rPr>
              <a:t>). Crucial for tracking individual transactions.</a:t>
            </a:r>
            <a:endParaRPr lang="en-US" sz="1650" dirty="0"/>
          </a:p>
        </p:txBody>
      </p:sp>
      <p:sp>
        <p:nvSpPr>
          <p:cNvPr id="11" name="Shape 9"/>
          <p:cNvSpPr/>
          <p:nvPr/>
        </p:nvSpPr>
        <p:spPr>
          <a:xfrm>
            <a:off x="756404" y="4156710"/>
            <a:ext cx="13117592" cy="964168"/>
          </a:xfrm>
          <a:prstGeom prst="rect">
            <a:avLst/>
          </a:prstGeom>
          <a:solidFill>
            <a:srgbClr val="FFFFFF">
              <a:alpha val="4000"/>
            </a:srgbClr>
          </a:solidFill>
          <a:ln/>
        </p:spPr>
      </p:sp>
      <p:sp>
        <p:nvSpPr>
          <p:cNvPr id="12" name="Text 10"/>
          <p:cNvSpPr/>
          <p:nvPr/>
        </p:nvSpPr>
        <p:spPr>
          <a:xfrm>
            <a:off x="970478" y="4292679"/>
            <a:ext cx="2191703" cy="349925"/>
          </a:xfrm>
          <a:prstGeom prst="rect">
            <a:avLst/>
          </a:prstGeom>
          <a:noFill/>
          <a:ln/>
        </p:spPr>
        <p:txBody>
          <a:bodyPr wrap="none" lIns="0" tIns="0" rIns="0" bIns="0" rtlCol="0" anchor="t"/>
          <a:lstStyle/>
          <a:p>
            <a:pPr algn="l" indent="0" marL="0">
              <a:lnSpc>
                <a:spcPts val="2650"/>
              </a:lnSpc>
              <a:buNone/>
            </a:pPr>
            <a:r>
              <a:rPr lang="en-US" sz="1650" dirty="0">
                <a:solidFill>
                  <a:srgbClr val="00002E"/>
                </a:solidFill>
                <a:highlight>
                  <a:srgbClr val="E6E6F2"/>
                </a:highlight>
                <a:latin typeface="Consolas" pitchFamily="34" charset="0"/>
                <a:ea typeface="Consolas" pitchFamily="34" charset="-122"/>
                <a:cs typeface="Consolas" pitchFamily="34" charset="-120"/>
              </a:rPr>
              <a:t>Date</a:t>
            </a:r>
            <a:endParaRPr lang="en-US" sz="1650" dirty="0"/>
          </a:p>
        </p:txBody>
      </p:sp>
      <p:sp>
        <p:nvSpPr>
          <p:cNvPr id="13" name="Text 11"/>
          <p:cNvSpPr/>
          <p:nvPr/>
        </p:nvSpPr>
        <p:spPr>
          <a:xfrm>
            <a:off x="3597712" y="4292679"/>
            <a:ext cx="10062329" cy="692229"/>
          </a:xfrm>
          <a:prstGeom prst="rect">
            <a:avLst/>
          </a:prstGeom>
          <a:noFill/>
          <a:ln/>
        </p:spPr>
        <p:txBody>
          <a:bodyPr wrap="square" lIns="0" tIns="0" rIns="0" bIns="0" rtlCol="0" anchor="t"/>
          <a:lstStyle/>
          <a:p>
            <a:pPr algn="l" indent="0" marL="0">
              <a:lnSpc>
                <a:spcPts val="2650"/>
              </a:lnSpc>
              <a:buNone/>
            </a:pPr>
            <a:r>
              <a:rPr lang="en-US" sz="1650" dirty="0">
                <a:solidFill>
                  <a:srgbClr val="00002E"/>
                </a:solidFill>
                <a:latin typeface="PT Sans" pitchFamily="34" charset="0"/>
                <a:ea typeface="PT Sans" pitchFamily="34" charset="-122"/>
                <a:cs typeface="PT Sans" pitchFamily="34" charset="-120"/>
              </a:rPr>
              <a:t>Date of order placement or processing (</a:t>
            </a:r>
            <a:pPr algn="l" indent="0" marL="0">
              <a:lnSpc>
                <a:spcPts val="2650"/>
              </a:lnSpc>
              <a:buNone/>
            </a:pPr>
            <a:r>
              <a:rPr lang="en-US" sz="1650" dirty="0">
                <a:solidFill>
                  <a:srgbClr val="00002E"/>
                </a:solidFill>
                <a:highlight>
                  <a:srgbClr val="E6E6F2"/>
                </a:highlight>
                <a:latin typeface="Consolas" pitchFamily="34" charset="0"/>
                <a:ea typeface="Consolas" pitchFamily="34" charset="-122"/>
                <a:cs typeface="Consolas" pitchFamily="34" charset="-120"/>
              </a:rPr>
              <a:t>MM-DD-YY</a:t>
            </a:r>
            <a:pPr algn="l" indent="0" marL="0">
              <a:lnSpc>
                <a:spcPts val="2650"/>
              </a:lnSpc>
              <a:buNone/>
            </a:pPr>
            <a:r>
              <a:rPr lang="en-US" sz="1650" dirty="0">
                <a:solidFill>
                  <a:srgbClr val="00002E"/>
                </a:solidFill>
                <a:latin typeface="PT Sans" pitchFamily="34" charset="0"/>
                <a:ea typeface="PT Sans" pitchFamily="34" charset="-122"/>
                <a:cs typeface="PT Sans" pitchFamily="34" charset="-120"/>
              </a:rPr>
              <a:t>). Essential for time-series analysis and trend identification.</a:t>
            </a:r>
            <a:endParaRPr lang="en-US" sz="1650" dirty="0"/>
          </a:p>
        </p:txBody>
      </p:sp>
      <p:sp>
        <p:nvSpPr>
          <p:cNvPr id="14" name="Shape 12"/>
          <p:cNvSpPr/>
          <p:nvPr/>
        </p:nvSpPr>
        <p:spPr>
          <a:xfrm>
            <a:off x="756404" y="5120878"/>
            <a:ext cx="13117592" cy="964168"/>
          </a:xfrm>
          <a:prstGeom prst="rect">
            <a:avLst/>
          </a:prstGeom>
          <a:solidFill>
            <a:srgbClr val="000000">
              <a:alpha val="4000"/>
            </a:srgbClr>
          </a:solidFill>
          <a:ln/>
        </p:spPr>
      </p:sp>
      <p:sp>
        <p:nvSpPr>
          <p:cNvPr id="15" name="Text 13"/>
          <p:cNvSpPr/>
          <p:nvPr/>
        </p:nvSpPr>
        <p:spPr>
          <a:xfrm>
            <a:off x="970478" y="5256848"/>
            <a:ext cx="2191703" cy="349925"/>
          </a:xfrm>
          <a:prstGeom prst="rect">
            <a:avLst/>
          </a:prstGeom>
          <a:noFill/>
          <a:ln/>
        </p:spPr>
        <p:txBody>
          <a:bodyPr wrap="none" lIns="0" tIns="0" rIns="0" bIns="0" rtlCol="0" anchor="t"/>
          <a:lstStyle/>
          <a:p>
            <a:pPr algn="l" indent="0" marL="0">
              <a:lnSpc>
                <a:spcPts val="2650"/>
              </a:lnSpc>
              <a:buNone/>
            </a:pPr>
            <a:r>
              <a:rPr lang="en-US" sz="1650" dirty="0">
                <a:solidFill>
                  <a:srgbClr val="00002E"/>
                </a:solidFill>
                <a:highlight>
                  <a:srgbClr val="E6E6F2"/>
                </a:highlight>
                <a:latin typeface="Consolas" pitchFamily="34" charset="0"/>
                <a:ea typeface="Consolas" pitchFamily="34" charset="-122"/>
                <a:cs typeface="Consolas" pitchFamily="34" charset="-120"/>
              </a:rPr>
              <a:t>Status</a:t>
            </a:r>
            <a:endParaRPr lang="en-US" sz="1650" dirty="0"/>
          </a:p>
        </p:txBody>
      </p:sp>
      <p:sp>
        <p:nvSpPr>
          <p:cNvPr id="16" name="Text 14"/>
          <p:cNvSpPr/>
          <p:nvPr/>
        </p:nvSpPr>
        <p:spPr>
          <a:xfrm>
            <a:off x="3597712" y="5256848"/>
            <a:ext cx="10062329" cy="692229"/>
          </a:xfrm>
          <a:prstGeom prst="rect">
            <a:avLst/>
          </a:prstGeom>
          <a:noFill/>
          <a:ln/>
        </p:spPr>
        <p:txBody>
          <a:bodyPr wrap="square" lIns="0" tIns="0" rIns="0" bIns="0" rtlCol="0" anchor="t"/>
          <a:lstStyle/>
          <a:p>
            <a:pPr algn="l" indent="0" marL="0">
              <a:lnSpc>
                <a:spcPts val="2650"/>
              </a:lnSpc>
              <a:buNone/>
            </a:pPr>
            <a:r>
              <a:rPr lang="en-US" sz="1650" dirty="0">
                <a:solidFill>
                  <a:srgbClr val="00002E"/>
                </a:solidFill>
                <a:latin typeface="PT Sans" pitchFamily="34" charset="0"/>
                <a:ea typeface="PT Sans" pitchFamily="34" charset="-122"/>
                <a:cs typeface="PT Sans" pitchFamily="34" charset="-120"/>
              </a:rPr>
              <a:t>Current order status (e.g., </a:t>
            </a:r>
            <a:pPr algn="l" indent="0" marL="0">
              <a:lnSpc>
                <a:spcPts val="2650"/>
              </a:lnSpc>
              <a:buNone/>
            </a:pPr>
            <a:r>
              <a:rPr lang="en-US" sz="1650" dirty="0">
                <a:solidFill>
                  <a:srgbClr val="00002E"/>
                </a:solidFill>
                <a:highlight>
                  <a:srgbClr val="E6E6F2"/>
                </a:highlight>
                <a:latin typeface="Consolas" pitchFamily="34" charset="0"/>
                <a:ea typeface="Consolas" pitchFamily="34" charset="-122"/>
                <a:cs typeface="Consolas" pitchFamily="34" charset="-120"/>
              </a:rPr>
              <a:t>Cancelled</a:t>
            </a:r>
            <a:pPr algn="l" indent="0" marL="0">
              <a:lnSpc>
                <a:spcPts val="2650"/>
              </a:lnSpc>
              <a:buNone/>
            </a:pPr>
            <a:r>
              <a:rPr lang="en-US" sz="1650" dirty="0">
                <a:solidFill>
                  <a:srgbClr val="00002E"/>
                </a:solidFill>
                <a:latin typeface="PT Sans" pitchFamily="34" charset="0"/>
                <a:ea typeface="PT Sans" pitchFamily="34" charset="-122"/>
                <a:cs typeface="PT Sans" pitchFamily="34" charset="-120"/>
              </a:rPr>
              <a:t>, </a:t>
            </a:r>
            <a:pPr algn="l" indent="0" marL="0">
              <a:lnSpc>
                <a:spcPts val="2650"/>
              </a:lnSpc>
              <a:buNone/>
            </a:pPr>
            <a:r>
              <a:rPr lang="en-US" sz="1650" dirty="0">
                <a:solidFill>
                  <a:srgbClr val="00002E"/>
                </a:solidFill>
                <a:highlight>
                  <a:srgbClr val="E6E6F2"/>
                </a:highlight>
                <a:latin typeface="Consolas" pitchFamily="34" charset="0"/>
                <a:ea typeface="Consolas" pitchFamily="34" charset="-122"/>
                <a:cs typeface="Consolas" pitchFamily="34" charset="-120"/>
              </a:rPr>
              <a:t>Shipped - Delivered to Buyer</a:t>
            </a:r>
            <a:pPr algn="l" indent="0" marL="0">
              <a:lnSpc>
                <a:spcPts val="2650"/>
              </a:lnSpc>
              <a:buNone/>
            </a:pPr>
            <a:r>
              <a:rPr lang="en-US" sz="1650" dirty="0">
                <a:solidFill>
                  <a:srgbClr val="00002E"/>
                </a:solidFill>
                <a:latin typeface="PT Sans" pitchFamily="34" charset="0"/>
                <a:ea typeface="PT Sans" pitchFamily="34" charset="-122"/>
                <a:cs typeface="PT Sans" pitchFamily="34" charset="-120"/>
              </a:rPr>
              <a:t>, </a:t>
            </a:r>
            <a:pPr algn="l" indent="0" marL="0">
              <a:lnSpc>
                <a:spcPts val="2650"/>
              </a:lnSpc>
              <a:buNone/>
            </a:pPr>
            <a:r>
              <a:rPr lang="en-US" sz="1650" dirty="0">
                <a:solidFill>
                  <a:srgbClr val="00002E"/>
                </a:solidFill>
                <a:highlight>
                  <a:srgbClr val="E6E6F2"/>
                </a:highlight>
                <a:latin typeface="Consolas" pitchFamily="34" charset="0"/>
                <a:ea typeface="Consolas" pitchFamily="34" charset="-122"/>
                <a:cs typeface="Consolas" pitchFamily="34" charset="-120"/>
              </a:rPr>
              <a:t>Shipped - Returned to Seller</a:t>
            </a:r>
            <a:pPr algn="l" indent="0" marL="0">
              <a:lnSpc>
                <a:spcPts val="2650"/>
              </a:lnSpc>
              <a:buNone/>
            </a:pPr>
            <a:r>
              <a:rPr lang="en-US" sz="1650" dirty="0">
                <a:solidFill>
                  <a:srgbClr val="00002E"/>
                </a:solidFill>
                <a:latin typeface="PT Sans" pitchFamily="34" charset="0"/>
                <a:ea typeface="PT Sans" pitchFamily="34" charset="-122"/>
                <a:cs typeface="PT Sans" pitchFamily="34" charset="-120"/>
              </a:rPr>
              <a:t>). Provides insight into order lifecycle and potential issues.</a:t>
            </a:r>
            <a:endParaRPr lang="en-US" sz="1650" dirty="0"/>
          </a:p>
        </p:txBody>
      </p:sp>
      <p:sp>
        <p:nvSpPr>
          <p:cNvPr id="17" name="Shape 15"/>
          <p:cNvSpPr/>
          <p:nvPr/>
        </p:nvSpPr>
        <p:spPr>
          <a:xfrm>
            <a:off x="756404" y="6085046"/>
            <a:ext cx="13117592" cy="964168"/>
          </a:xfrm>
          <a:prstGeom prst="rect">
            <a:avLst/>
          </a:prstGeom>
          <a:solidFill>
            <a:srgbClr val="FFFFFF">
              <a:alpha val="4000"/>
            </a:srgbClr>
          </a:solidFill>
          <a:ln/>
        </p:spPr>
      </p:sp>
      <p:sp>
        <p:nvSpPr>
          <p:cNvPr id="18" name="Text 16"/>
          <p:cNvSpPr/>
          <p:nvPr/>
        </p:nvSpPr>
        <p:spPr>
          <a:xfrm>
            <a:off x="970478" y="6221016"/>
            <a:ext cx="2191703" cy="349925"/>
          </a:xfrm>
          <a:prstGeom prst="rect">
            <a:avLst/>
          </a:prstGeom>
          <a:noFill/>
          <a:ln/>
        </p:spPr>
        <p:txBody>
          <a:bodyPr wrap="none" lIns="0" tIns="0" rIns="0" bIns="0" rtlCol="0" anchor="t"/>
          <a:lstStyle/>
          <a:p>
            <a:pPr algn="l" indent="0" marL="0">
              <a:lnSpc>
                <a:spcPts val="2650"/>
              </a:lnSpc>
              <a:buNone/>
            </a:pPr>
            <a:r>
              <a:rPr lang="en-US" sz="1650" dirty="0">
                <a:solidFill>
                  <a:srgbClr val="00002E"/>
                </a:solidFill>
                <a:highlight>
                  <a:srgbClr val="E6E6F2"/>
                </a:highlight>
                <a:latin typeface="Consolas" pitchFamily="34" charset="0"/>
                <a:ea typeface="Consolas" pitchFamily="34" charset="-122"/>
                <a:cs typeface="Consolas" pitchFamily="34" charset="-120"/>
              </a:rPr>
              <a:t>Fulfilment</a:t>
            </a:r>
            <a:endParaRPr lang="en-US" sz="1650" dirty="0"/>
          </a:p>
        </p:txBody>
      </p:sp>
      <p:sp>
        <p:nvSpPr>
          <p:cNvPr id="19" name="Text 17"/>
          <p:cNvSpPr/>
          <p:nvPr/>
        </p:nvSpPr>
        <p:spPr>
          <a:xfrm>
            <a:off x="3597712" y="6221016"/>
            <a:ext cx="10062329" cy="692229"/>
          </a:xfrm>
          <a:prstGeom prst="rect">
            <a:avLst/>
          </a:prstGeom>
          <a:noFill/>
          <a:ln/>
        </p:spPr>
        <p:txBody>
          <a:bodyPr wrap="square" lIns="0" tIns="0" rIns="0" bIns="0" rtlCol="0" anchor="t"/>
          <a:lstStyle/>
          <a:p>
            <a:pPr algn="l" indent="0" marL="0">
              <a:lnSpc>
                <a:spcPts val="2650"/>
              </a:lnSpc>
              <a:buNone/>
            </a:pPr>
            <a:r>
              <a:rPr lang="en-US" sz="1650" dirty="0">
                <a:solidFill>
                  <a:srgbClr val="00002E"/>
                </a:solidFill>
                <a:latin typeface="PT Sans" pitchFamily="34" charset="0"/>
                <a:ea typeface="PT Sans" pitchFamily="34" charset="-122"/>
                <a:cs typeface="PT Sans" pitchFamily="34" charset="-120"/>
              </a:rPr>
              <a:t>Indicates who fulfilled the order: </a:t>
            </a:r>
            <a:pPr algn="l" indent="0" marL="0">
              <a:lnSpc>
                <a:spcPts val="2650"/>
              </a:lnSpc>
              <a:buNone/>
            </a:pPr>
            <a:r>
              <a:rPr lang="en-US" sz="1650" dirty="0">
                <a:solidFill>
                  <a:srgbClr val="00002E"/>
                </a:solidFill>
                <a:highlight>
                  <a:srgbClr val="E6E6F2"/>
                </a:highlight>
                <a:latin typeface="Consolas" pitchFamily="34" charset="0"/>
                <a:ea typeface="Consolas" pitchFamily="34" charset="-122"/>
                <a:cs typeface="Consolas" pitchFamily="34" charset="-120"/>
              </a:rPr>
              <a:t>Merchant</a:t>
            </a:r>
            <a:pPr algn="l" indent="0" marL="0">
              <a:lnSpc>
                <a:spcPts val="2650"/>
              </a:lnSpc>
              <a:buNone/>
            </a:pPr>
            <a:r>
              <a:rPr lang="en-US" sz="1650" dirty="0">
                <a:solidFill>
                  <a:srgbClr val="00002E"/>
                </a:solidFill>
                <a:latin typeface="PT Sans" pitchFamily="34" charset="0"/>
                <a:ea typeface="PT Sans" pitchFamily="34" charset="-122"/>
                <a:cs typeface="PT Sans" pitchFamily="34" charset="-120"/>
              </a:rPr>
              <a:t> (seller ships directly) or </a:t>
            </a:r>
            <a:pPr algn="l" indent="0" marL="0">
              <a:lnSpc>
                <a:spcPts val="2650"/>
              </a:lnSpc>
              <a:buNone/>
            </a:pPr>
            <a:r>
              <a:rPr lang="en-US" sz="1650" dirty="0">
                <a:solidFill>
                  <a:srgbClr val="00002E"/>
                </a:solidFill>
                <a:highlight>
                  <a:srgbClr val="E6E6F2"/>
                </a:highlight>
                <a:latin typeface="Consolas" pitchFamily="34" charset="0"/>
                <a:ea typeface="Consolas" pitchFamily="34" charset="-122"/>
                <a:cs typeface="Consolas" pitchFamily="34" charset="-120"/>
              </a:rPr>
              <a:t>Amazon</a:t>
            </a:r>
            <a:pPr algn="l" indent="0" marL="0">
              <a:lnSpc>
                <a:spcPts val="2650"/>
              </a:lnSpc>
              <a:buNone/>
            </a:pPr>
            <a:r>
              <a:rPr lang="en-US" sz="1650" dirty="0">
                <a:solidFill>
                  <a:srgbClr val="00002E"/>
                </a:solidFill>
                <a:latin typeface="PT Sans" pitchFamily="34" charset="0"/>
                <a:ea typeface="PT Sans" pitchFamily="34" charset="-122"/>
                <a:cs typeface="PT Sans" pitchFamily="34" charset="-120"/>
              </a:rPr>
              <a:t> (FBA). Key for evaluating fulfillment strategy.</a:t>
            </a:r>
            <a:endParaRPr lang="en-US" sz="1650" dirty="0"/>
          </a:p>
        </p:txBody>
      </p:sp>
      <p:sp>
        <p:nvSpPr>
          <p:cNvPr id="20" name="Shape 18"/>
          <p:cNvSpPr/>
          <p:nvPr/>
        </p:nvSpPr>
        <p:spPr>
          <a:xfrm>
            <a:off x="756404" y="7049214"/>
            <a:ext cx="13117592" cy="621863"/>
          </a:xfrm>
          <a:prstGeom prst="rect">
            <a:avLst/>
          </a:prstGeom>
          <a:solidFill>
            <a:srgbClr val="000000">
              <a:alpha val="4000"/>
            </a:srgbClr>
          </a:solidFill>
          <a:ln/>
        </p:spPr>
      </p:sp>
      <p:sp>
        <p:nvSpPr>
          <p:cNvPr id="21" name="Text 19"/>
          <p:cNvSpPr/>
          <p:nvPr/>
        </p:nvSpPr>
        <p:spPr>
          <a:xfrm>
            <a:off x="970478" y="7185184"/>
            <a:ext cx="2191703" cy="349925"/>
          </a:xfrm>
          <a:prstGeom prst="rect">
            <a:avLst/>
          </a:prstGeom>
          <a:noFill/>
          <a:ln/>
        </p:spPr>
        <p:txBody>
          <a:bodyPr wrap="none" lIns="0" tIns="0" rIns="0" bIns="0" rtlCol="0" anchor="t"/>
          <a:lstStyle/>
          <a:p>
            <a:pPr algn="l" indent="0" marL="0">
              <a:lnSpc>
                <a:spcPts val="2650"/>
              </a:lnSpc>
              <a:buNone/>
            </a:pPr>
            <a:r>
              <a:rPr lang="en-US" sz="1650" dirty="0">
                <a:solidFill>
                  <a:srgbClr val="00002E"/>
                </a:solidFill>
                <a:highlight>
                  <a:srgbClr val="E6E6F2"/>
                </a:highlight>
                <a:latin typeface="Consolas" pitchFamily="34" charset="0"/>
                <a:ea typeface="Consolas" pitchFamily="34" charset="-122"/>
                <a:cs typeface="Consolas" pitchFamily="34" charset="-120"/>
              </a:rPr>
              <a:t>Amount</a:t>
            </a:r>
            <a:endParaRPr lang="en-US" sz="1650" dirty="0"/>
          </a:p>
        </p:txBody>
      </p:sp>
      <p:sp>
        <p:nvSpPr>
          <p:cNvPr id="22" name="Text 20"/>
          <p:cNvSpPr/>
          <p:nvPr/>
        </p:nvSpPr>
        <p:spPr>
          <a:xfrm>
            <a:off x="3597712" y="7185184"/>
            <a:ext cx="10062329" cy="349925"/>
          </a:xfrm>
          <a:prstGeom prst="rect">
            <a:avLst/>
          </a:prstGeom>
          <a:noFill/>
          <a:ln/>
        </p:spPr>
        <p:txBody>
          <a:bodyPr wrap="none" lIns="0" tIns="0" rIns="0" bIns="0" rtlCol="0" anchor="t"/>
          <a:lstStyle/>
          <a:p>
            <a:pPr algn="l" indent="0" marL="0">
              <a:lnSpc>
                <a:spcPts val="2650"/>
              </a:lnSpc>
              <a:buNone/>
            </a:pPr>
            <a:r>
              <a:rPr lang="en-US" sz="1650" dirty="0">
                <a:solidFill>
                  <a:srgbClr val="00002E"/>
                </a:solidFill>
                <a:latin typeface="PT Sans" pitchFamily="34" charset="0"/>
                <a:ea typeface="PT Sans" pitchFamily="34" charset="-122"/>
                <a:cs typeface="PT Sans" pitchFamily="34" charset="-120"/>
              </a:rPr>
              <a:t>Total order value for that line item (e.g., </a:t>
            </a:r>
            <a:pPr algn="l" indent="0" marL="0">
              <a:lnSpc>
                <a:spcPts val="2650"/>
              </a:lnSpc>
              <a:buNone/>
            </a:pPr>
            <a:r>
              <a:rPr lang="en-US" sz="1650" dirty="0">
                <a:solidFill>
                  <a:srgbClr val="00002E"/>
                </a:solidFill>
                <a:highlight>
                  <a:srgbClr val="E6E6F2"/>
                </a:highlight>
                <a:latin typeface="Consolas" pitchFamily="34" charset="0"/>
                <a:ea typeface="Consolas" pitchFamily="34" charset="-122"/>
                <a:cs typeface="Consolas" pitchFamily="34" charset="-120"/>
              </a:rPr>
              <a:t>499.00</a:t>
            </a:r>
            <a:pPr algn="l" indent="0" marL="0">
              <a:lnSpc>
                <a:spcPts val="2650"/>
              </a:lnSpc>
              <a:buNone/>
            </a:pPr>
            <a:r>
              <a:rPr lang="en-US" sz="1650" dirty="0">
                <a:solidFill>
                  <a:srgbClr val="00002E"/>
                </a:solidFill>
                <a:latin typeface="PT Sans" pitchFamily="34" charset="0"/>
                <a:ea typeface="PT Sans" pitchFamily="34" charset="-122"/>
                <a:cs typeface="PT Sans" pitchFamily="34" charset="-120"/>
              </a:rPr>
              <a:t>). The primary metric for revenue analysis.</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71989" y="544354"/>
            <a:ext cx="13286423" cy="1129189"/>
          </a:xfrm>
          <a:prstGeom prst="rect">
            <a:avLst/>
          </a:prstGeom>
          <a:noFill/>
          <a:ln/>
        </p:spPr>
        <p:txBody>
          <a:bodyPr wrap="square" lIns="0" tIns="0" rIns="0" bIns="0" rtlCol="0" anchor="t"/>
          <a:lstStyle/>
          <a:p>
            <a:pPr algn="l" indent="0" marL="0">
              <a:lnSpc>
                <a:spcPts val="4400"/>
              </a:lnSpc>
              <a:buNone/>
            </a:pPr>
            <a:r>
              <a:rPr lang="en-US" sz="3550" dirty="0">
                <a:solidFill>
                  <a:srgbClr val="00002E"/>
                </a:solidFill>
                <a:latin typeface="Nunito Semi Bold" pitchFamily="34" charset="0"/>
                <a:ea typeface="Nunito Semi Bold" pitchFamily="34" charset="-122"/>
                <a:cs typeface="Nunito Semi Bold" pitchFamily="34" charset="-120"/>
              </a:rPr>
              <a:t>Operational Columns: Unpacking Order Logistics &amp; Product Details</a:t>
            </a:r>
            <a:endParaRPr lang="en-US" sz="3550" dirty="0"/>
          </a:p>
        </p:txBody>
      </p:sp>
      <p:sp>
        <p:nvSpPr>
          <p:cNvPr id="3" name="Text 1"/>
          <p:cNvSpPr/>
          <p:nvPr/>
        </p:nvSpPr>
        <p:spPr>
          <a:xfrm>
            <a:off x="671989" y="2057519"/>
            <a:ext cx="13286423" cy="307181"/>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Beyond core sales figures, the report provides critical data points on how products reach customers and their categorisation.</a:t>
            </a:r>
            <a:endParaRPr lang="en-US" sz="1500" dirty="0"/>
          </a:p>
        </p:txBody>
      </p:sp>
      <p:sp>
        <p:nvSpPr>
          <p:cNvPr id="4" name="Shape 2"/>
          <p:cNvSpPr/>
          <p:nvPr/>
        </p:nvSpPr>
        <p:spPr>
          <a:xfrm>
            <a:off x="671989" y="2580680"/>
            <a:ext cx="13286423" cy="5104448"/>
          </a:xfrm>
          <a:prstGeom prst="roundRect">
            <a:avLst>
              <a:gd name="adj" fmla="val 5642"/>
            </a:avLst>
          </a:prstGeom>
          <a:noFill/>
          <a:ln w="7620">
            <a:solidFill>
              <a:srgbClr val="000000">
                <a:alpha val="8000"/>
              </a:srgbClr>
            </a:solidFill>
            <a:prstDash val="solid"/>
          </a:ln>
        </p:spPr>
      </p:sp>
      <p:sp>
        <p:nvSpPr>
          <p:cNvPr id="5" name="Shape 3"/>
          <p:cNvSpPr/>
          <p:nvPr/>
        </p:nvSpPr>
        <p:spPr>
          <a:xfrm>
            <a:off x="679609" y="2588300"/>
            <a:ext cx="13271183" cy="552688"/>
          </a:xfrm>
          <a:prstGeom prst="rect">
            <a:avLst/>
          </a:prstGeom>
          <a:solidFill>
            <a:srgbClr val="FFFFFF">
              <a:alpha val="4000"/>
            </a:srgbClr>
          </a:solidFill>
          <a:ln/>
        </p:spPr>
      </p:sp>
      <p:sp>
        <p:nvSpPr>
          <p:cNvPr id="6" name="Text 4"/>
          <p:cNvSpPr/>
          <p:nvPr/>
        </p:nvSpPr>
        <p:spPr>
          <a:xfrm>
            <a:off x="871657" y="2711053"/>
            <a:ext cx="2266474" cy="307181"/>
          </a:xfrm>
          <a:prstGeom prst="rect">
            <a:avLst/>
          </a:prstGeom>
          <a:noFill/>
          <a:ln/>
        </p:spPr>
        <p:txBody>
          <a:bodyPr wrap="none" lIns="0" tIns="0" rIns="0" bIns="0" rtlCol="0" anchor="t"/>
          <a:lstStyle/>
          <a:p>
            <a:pPr algn="l" indent="0" marL="0">
              <a:lnSpc>
                <a:spcPts val="2400"/>
              </a:lnSpc>
              <a:buNone/>
            </a:pPr>
            <a:r>
              <a:rPr lang="en-US" sz="1500" b="1" dirty="0">
                <a:solidFill>
                  <a:srgbClr val="00002E"/>
                </a:solidFill>
                <a:latin typeface="PT Sans" pitchFamily="34" charset="0"/>
                <a:ea typeface="PT Sans" pitchFamily="34" charset="-122"/>
                <a:cs typeface="PT Sans" pitchFamily="34" charset="-120"/>
              </a:rPr>
              <a:t>Column Name</a:t>
            </a:r>
            <a:endParaRPr lang="en-US" sz="1500" dirty="0"/>
          </a:p>
        </p:txBody>
      </p:sp>
      <p:sp>
        <p:nvSpPr>
          <p:cNvPr id="7" name="Text 5"/>
          <p:cNvSpPr/>
          <p:nvPr/>
        </p:nvSpPr>
        <p:spPr>
          <a:xfrm>
            <a:off x="3529608" y="2711053"/>
            <a:ext cx="10229255" cy="307181"/>
          </a:xfrm>
          <a:prstGeom prst="rect">
            <a:avLst/>
          </a:prstGeom>
          <a:noFill/>
          <a:ln/>
        </p:spPr>
        <p:txBody>
          <a:bodyPr wrap="none" lIns="0" tIns="0" rIns="0" bIns="0" rtlCol="0" anchor="t"/>
          <a:lstStyle/>
          <a:p>
            <a:pPr algn="l" indent="0" marL="0">
              <a:lnSpc>
                <a:spcPts val="2400"/>
              </a:lnSpc>
              <a:buNone/>
            </a:pPr>
            <a:r>
              <a:rPr lang="en-US" sz="1500" b="1" dirty="0">
                <a:solidFill>
                  <a:srgbClr val="00002E"/>
                </a:solidFill>
                <a:latin typeface="PT Sans" pitchFamily="34" charset="0"/>
                <a:ea typeface="PT Sans" pitchFamily="34" charset="-122"/>
                <a:cs typeface="PT Sans" pitchFamily="34" charset="-120"/>
              </a:rPr>
              <a:t>Description &amp; Examples</a:t>
            </a:r>
            <a:endParaRPr lang="en-US" sz="1500" dirty="0"/>
          </a:p>
        </p:txBody>
      </p:sp>
      <p:sp>
        <p:nvSpPr>
          <p:cNvPr id="8" name="Shape 6"/>
          <p:cNvSpPr/>
          <p:nvPr/>
        </p:nvSpPr>
        <p:spPr>
          <a:xfrm>
            <a:off x="679609" y="3140988"/>
            <a:ext cx="13271183" cy="867489"/>
          </a:xfrm>
          <a:prstGeom prst="rect">
            <a:avLst/>
          </a:prstGeom>
          <a:solidFill>
            <a:srgbClr val="000000">
              <a:alpha val="4000"/>
            </a:srgbClr>
          </a:solidFill>
          <a:ln/>
        </p:spPr>
      </p:sp>
      <p:sp>
        <p:nvSpPr>
          <p:cNvPr id="9" name="Text 7"/>
          <p:cNvSpPr/>
          <p:nvPr/>
        </p:nvSpPr>
        <p:spPr>
          <a:xfrm>
            <a:off x="871657" y="3263741"/>
            <a:ext cx="2266474" cy="314801"/>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Sales Channel</a:t>
            </a:r>
            <a:endParaRPr lang="en-US" sz="1500" dirty="0"/>
          </a:p>
        </p:txBody>
      </p:sp>
      <p:sp>
        <p:nvSpPr>
          <p:cNvPr id="10" name="Text 8"/>
          <p:cNvSpPr/>
          <p:nvPr/>
        </p:nvSpPr>
        <p:spPr>
          <a:xfrm>
            <a:off x="3529608" y="3263741"/>
            <a:ext cx="10229255" cy="621983"/>
          </a:xfrm>
          <a:prstGeom prst="rect">
            <a:avLst/>
          </a:prstGeom>
          <a:noFill/>
          <a:ln/>
        </p:spPr>
        <p:txBody>
          <a:bodyPr wrap="square" lIns="0" tIns="0" rIns="0" bIns="0" rtlCol="0" anchor="t"/>
          <a:lstStyle/>
          <a:p>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The specific platform where the order was placed, typically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Amazon.in</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Useful for understanding multi-channel performance if applicable.</a:t>
            </a:r>
            <a:endParaRPr lang="en-US" sz="1500" dirty="0"/>
          </a:p>
        </p:txBody>
      </p:sp>
      <p:sp>
        <p:nvSpPr>
          <p:cNvPr id="11" name="Shape 9"/>
          <p:cNvSpPr/>
          <p:nvPr/>
        </p:nvSpPr>
        <p:spPr>
          <a:xfrm>
            <a:off x="679609" y="4008477"/>
            <a:ext cx="13271183" cy="867489"/>
          </a:xfrm>
          <a:prstGeom prst="rect">
            <a:avLst/>
          </a:prstGeom>
          <a:solidFill>
            <a:srgbClr val="FFFFFF">
              <a:alpha val="4000"/>
            </a:srgbClr>
          </a:solidFill>
          <a:ln/>
        </p:spPr>
      </p:sp>
      <p:sp>
        <p:nvSpPr>
          <p:cNvPr id="12" name="Text 10"/>
          <p:cNvSpPr/>
          <p:nvPr/>
        </p:nvSpPr>
        <p:spPr>
          <a:xfrm>
            <a:off x="871657" y="4131231"/>
            <a:ext cx="2266474" cy="314801"/>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ship-service-level</a:t>
            </a:r>
            <a:endParaRPr lang="en-US" sz="1500" dirty="0"/>
          </a:p>
        </p:txBody>
      </p:sp>
      <p:sp>
        <p:nvSpPr>
          <p:cNvPr id="13" name="Text 11"/>
          <p:cNvSpPr/>
          <p:nvPr/>
        </p:nvSpPr>
        <p:spPr>
          <a:xfrm>
            <a:off x="3529608" y="4131231"/>
            <a:ext cx="10229255" cy="621983"/>
          </a:xfrm>
          <a:prstGeom prst="rect">
            <a:avLst/>
          </a:prstGeom>
          <a:noFill/>
          <a:ln/>
        </p:spPr>
        <p:txBody>
          <a:bodyPr wrap="square" lIns="0" tIns="0" rIns="0" bIns="0" rtlCol="0" anchor="t"/>
          <a:lstStyle/>
          <a:p>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Type of shipping service selected by the customer (e.g.,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Expedited</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Standard</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Same Day</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Informs shipping preference and cost analysis.</a:t>
            </a:r>
            <a:endParaRPr lang="en-US" sz="1500" dirty="0"/>
          </a:p>
        </p:txBody>
      </p:sp>
      <p:sp>
        <p:nvSpPr>
          <p:cNvPr id="14" name="Shape 12"/>
          <p:cNvSpPr/>
          <p:nvPr/>
        </p:nvSpPr>
        <p:spPr>
          <a:xfrm>
            <a:off x="679609" y="4875967"/>
            <a:ext cx="13271183" cy="560308"/>
          </a:xfrm>
          <a:prstGeom prst="rect">
            <a:avLst/>
          </a:prstGeom>
          <a:solidFill>
            <a:srgbClr val="000000">
              <a:alpha val="4000"/>
            </a:srgbClr>
          </a:solidFill>
          <a:ln/>
        </p:spPr>
      </p:sp>
      <p:sp>
        <p:nvSpPr>
          <p:cNvPr id="15" name="Text 13"/>
          <p:cNvSpPr/>
          <p:nvPr/>
        </p:nvSpPr>
        <p:spPr>
          <a:xfrm>
            <a:off x="871657" y="4998720"/>
            <a:ext cx="2266474" cy="314801"/>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Category</a:t>
            </a:r>
            <a:endParaRPr lang="en-US" sz="1500" dirty="0"/>
          </a:p>
        </p:txBody>
      </p:sp>
      <p:sp>
        <p:nvSpPr>
          <p:cNvPr id="16" name="Text 14"/>
          <p:cNvSpPr/>
          <p:nvPr/>
        </p:nvSpPr>
        <p:spPr>
          <a:xfrm>
            <a:off x="3529608" y="4998720"/>
            <a:ext cx="10229255" cy="314801"/>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Product category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Apparel</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Electronics</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Home</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Essential for product performance and portfolio analysis.</a:t>
            </a:r>
            <a:endParaRPr lang="en-US" sz="1500" dirty="0"/>
          </a:p>
        </p:txBody>
      </p:sp>
      <p:sp>
        <p:nvSpPr>
          <p:cNvPr id="17" name="Shape 15"/>
          <p:cNvSpPr/>
          <p:nvPr/>
        </p:nvSpPr>
        <p:spPr>
          <a:xfrm>
            <a:off x="679609" y="5436275"/>
            <a:ext cx="13271183" cy="560308"/>
          </a:xfrm>
          <a:prstGeom prst="rect">
            <a:avLst/>
          </a:prstGeom>
          <a:solidFill>
            <a:srgbClr val="FFFFFF">
              <a:alpha val="4000"/>
            </a:srgbClr>
          </a:solidFill>
          <a:ln/>
        </p:spPr>
      </p:sp>
      <p:sp>
        <p:nvSpPr>
          <p:cNvPr id="18" name="Text 16"/>
          <p:cNvSpPr/>
          <p:nvPr/>
        </p:nvSpPr>
        <p:spPr>
          <a:xfrm>
            <a:off x="871657" y="5559028"/>
            <a:ext cx="2266474" cy="314801"/>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Size</a:t>
            </a:r>
            <a:endParaRPr lang="en-US" sz="1500" dirty="0"/>
          </a:p>
        </p:txBody>
      </p:sp>
      <p:sp>
        <p:nvSpPr>
          <p:cNvPr id="19" name="Text 17"/>
          <p:cNvSpPr/>
          <p:nvPr/>
        </p:nvSpPr>
        <p:spPr>
          <a:xfrm>
            <a:off x="3529608" y="5559028"/>
            <a:ext cx="10229255" cy="314801"/>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Product size information (e.g.,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M</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L</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XL</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Free Size</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Relevant for apparel and other size-specific products.</a:t>
            </a:r>
            <a:endParaRPr lang="en-US" sz="1500" dirty="0"/>
          </a:p>
        </p:txBody>
      </p:sp>
      <p:sp>
        <p:nvSpPr>
          <p:cNvPr id="20" name="Shape 18"/>
          <p:cNvSpPr/>
          <p:nvPr/>
        </p:nvSpPr>
        <p:spPr>
          <a:xfrm>
            <a:off x="679609" y="5996583"/>
            <a:ext cx="13271183" cy="560308"/>
          </a:xfrm>
          <a:prstGeom prst="rect">
            <a:avLst/>
          </a:prstGeom>
          <a:solidFill>
            <a:srgbClr val="000000">
              <a:alpha val="4000"/>
            </a:srgbClr>
          </a:solidFill>
          <a:ln/>
        </p:spPr>
      </p:sp>
      <p:sp>
        <p:nvSpPr>
          <p:cNvPr id="21" name="Text 19"/>
          <p:cNvSpPr/>
          <p:nvPr/>
        </p:nvSpPr>
        <p:spPr>
          <a:xfrm>
            <a:off x="871657" y="6119336"/>
            <a:ext cx="2266474" cy="314801"/>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Courier Status</a:t>
            </a:r>
            <a:endParaRPr lang="en-US" sz="1500" dirty="0"/>
          </a:p>
        </p:txBody>
      </p:sp>
      <p:sp>
        <p:nvSpPr>
          <p:cNvPr id="22" name="Text 20"/>
          <p:cNvSpPr/>
          <p:nvPr/>
        </p:nvSpPr>
        <p:spPr>
          <a:xfrm>
            <a:off x="3529608" y="6119336"/>
            <a:ext cx="10229255" cy="314801"/>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Current shipping progress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Shipped</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Delivered</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Returned</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Provides real-time insights into delivery success and issues.</a:t>
            </a:r>
            <a:endParaRPr lang="en-US" sz="1500" dirty="0"/>
          </a:p>
        </p:txBody>
      </p:sp>
      <p:sp>
        <p:nvSpPr>
          <p:cNvPr id="23" name="Shape 21"/>
          <p:cNvSpPr/>
          <p:nvPr/>
        </p:nvSpPr>
        <p:spPr>
          <a:xfrm>
            <a:off x="679609" y="6556891"/>
            <a:ext cx="13271183" cy="560308"/>
          </a:xfrm>
          <a:prstGeom prst="rect">
            <a:avLst/>
          </a:prstGeom>
          <a:solidFill>
            <a:srgbClr val="FFFFFF">
              <a:alpha val="4000"/>
            </a:srgbClr>
          </a:solidFill>
          <a:ln/>
        </p:spPr>
      </p:sp>
      <p:sp>
        <p:nvSpPr>
          <p:cNvPr id="24" name="Text 22"/>
          <p:cNvSpPr/>
          <p:nvPr/>
        </p:nvSpPr>
        <p:spPr>
          <a:xfrm>
            <a:off x="871657" y="6679644"/>
            <a:ext cx="2266474" cy="314801"/>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Qty</a:t>
            </a:r>
            <a:endParaRPr lang="en-US" sz="1500" dirty="0"/>
          </a:p>
        </p:txBody>
      </p:sp>
      <p:sp>
        <p:nvSpPr>
          <p:cNvPr id="25" name="Text 23"/>
          <p:cNvSpPr/>
          <p:nvPr/>
        </p:nvSpPr>
        <p:spPr>
          <a:xfrm>
            <a:off x="3529608" y="6679644"/>
            <a:ext cx="10229255" cy="314801"/>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Quantity of items in the order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1</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2</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etc.). Used for calculating total units sold and average items per order.</a:t>
            </a:r>
            <a:endParaRPr lang="en-US" sz="1500" dirty="0"/>
          </a:p>
        </p:txBody>
      </p:sp>
      <p:sp>
        <p:nvSpPr>
          <p:cNvPr id="26" name="Shape 24"/>
          <p:cNvSpPr/>
          <p:nvPr/>
        </p:nvSpPr>
        <p:spPr>
          <a:xfrm>
            <a:off x="679609" y="7117199"/>
            <a:ext cx="13271183" cy="560308"/>
          </a:xfrm>
          <a:prstGeom prst="rect">
            <a:avLst/>
          </a:prstGeom>
          <a:solidFill>
            <a:srgbClr val="000000">
              <a:alpha val="4000"/>
            </a:srgbClr>
          </a:solidFill>
          <a:ln/>
        </p:spPr>
      </p:sp>
      <p:sp>
        <p:nvSpPr>
          <p:cNvPr id="27" name="Text 25"/>
          <p:cNvSpPr/>
          <p:nvPr/>
        </p:nvSpPr>
        <p:spPr>
          <a:xfrm>
            <a:off x="871657" y="7239953"/>
            <a:ext cx="2266474" cy="314801"/>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currency</a:t>
            </a:r>
            <a:endParaRPr lang="en-US" sz="1500" dirty="0"/>
          </a:p>
        </p:txBody>
      </p:sp>
      <p:sp>
        <p:nvSpPr>
          <p:cNvPr id="28" name="Text 26"/>
          <p:cNvSpPr/>
          <p:nvPr/>
        </p:nvSpPr>
        <p:spPr>
          <a:xfrm>
            <a:off x="3529608" y="7239953"/>
            <a:ext cx="10229255" cy="314801"/>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Currency used for the transaction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INR</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Standardises monetary values for analysis.</a:t>
            </a:r>
            <a:endParaRPr lang="en-US" sz="1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73537" y="551974"/>
            <a:ext cx="13283327" cy="1131808"/>
          </a:xfrm>
          <a:prstGeom prst="rect">
            <a:avLst/>
          </a:prstGeom>
          <a:noFill/>
          <a:ln/>
        </p:spPr>
        <p:txBody>
          <a:bodyPr wrap="square" lIns="0" tIns="0" rIns="0" bIns="0" rtlCol="0" anchor="t"/>
          <a:lstStyle/>
          <a:p>
            <a:pPr algn="l" indent="0" marL="0">
              <a:lnSpc>
                <a:spcPts val="4450"/>
              </a:lnSpc>
              <a:buNone/>
            </a:pPr>
            <a:r>
              <a:rPr lang="en-US" sz="3550" dirty="0">
                <a:solidFill>
                  <a:srgbClr val="00002E"/>
                </a:solidFill>
                <a:latin typeface="Nunito Semi Bold" pitchFamily="34" charset="0"/>
                <a:ea typeface="Nunito Semi Bold" pitchFamily="34" charset="-122"/>
                <a:cs typeface="Nunito Semi Bold" pitchFamily="34" charset="-120"/>
              </a:rPr>
              <a:t>Geographical &amp; Business Dimensions: Pinpointing Customers &amp; Opportunities</a:t>
            </a:r>
            <a:endParaRPr lang="en-US" sz="3550" dirty="0"/>
          </a:p>
        </p:txBody>
      </p:sp>
      <p:sp>
        <p:nvSpPr>
          <p:cNvPr id="3" name="Text 1"/>
          <p:cNvSpPr/>
          <p:nvPr/>
        </p:nvSpPr>
        <p:spPr>
          <a:xfrm>
            <a:off x="673537" y="2068592"/>
            <a:ext cx="13283327" cy="307777"/>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Understanding where your customers are located and the nature of their purchases is vital for targeted marketing and logistical planning.</a:t>
            </a:r>
            <a:endParaRPr lang="en-US" sz="1500" dirty="0"/>
          </a:p>
        </p:txBody>
      </p:sp>
      <p:sp>
        <p:nvSpPr>
          <p:cNvPr id="4" name="Shape 2"/>
          <p:cNvSpPr/>
          <p:nvPr/>
        </p:nvSpPr>
        <p:spPr>
          <a:xfrm>
            <a:off x="673537" y="2592824"/>
            <a:ext cx="13283327" cy="4245054"/>
          </a:xfrm>
          <a:prstGeom prst="roundRect">
            <a:avLst>
              <a:gd name="adj" fmla="val 6800"/>
            </a:avLst>
          </a:prstGeom>
          <a:noFill/>
          <a:ln w="7620">
            <a:solidFill>
              <a:srgbClr val="000000">
                <a:alpha val="8000"/>
              </a:srgbClr>
            </a:solidFill>
            <a:prstDash val="solid"/>
          </a:ln>
        </p:spPr>
      </p:sp>
      <p:sp>
        <p:nvSpPr>
          <p:cNvPr id="5" name="Shape 3"/>
          <p:cNvSpPr/>
          <p:nvPr/>
        </p:nvSpPr>
        <p:spPr>
          <a:xfrm>
            <a:off x="681157" y="2600444"/>
            <a:ext cx="13268087" cy="553760"/>
          </a:xfrm>
          <a:prstGeom prst="rect">
            <a:avLst/>
          </a:prstGeom>
          <a:solidFill>
            <a:srgbClr val="FFFFFF">
              <a:alpha val="4000"/>
            </a:srgbClr>
          </a:solidFill>
          <a:ln/>
        </p:spPr>
      </p:sp>
      <p:sp>
        <p:nvSpPr>
          <p:cNvPr id="6" name="Text 4"/>
          <p:cNvSpPr/>
          <p:nvPr/>
        </p:nvSpPr>
        <p:spPr>
          <a:xfrm>
            <a:off x="873681" y="2723436"/>
            <a:ext cx="2264926" cy="307777"/>
          </a:xfrm>
          <a:prstGeom prst="rect">
            <a:avLst/>
          </a:prstGeom>
          <a:noFill/>
          <a:ln/>
        </p:spPr>
        <p:txBody>
          <a:bodyPr wrap="none" lIns="0" tIns="0" rIns="0" bIns="0" rtlCol="0" anchor="t"/>
          <a:lstStyle/>
          <a:p>
            <a:pPr algn="l" indent="0" marL="0">
              <a:lnSpc>
                <a:spcPts val="2400"/>
              </a:lnSpc>
              <a:buNone/>
            </a:pPr>
            <a:r>
              <a:rPr lang="en-US" sz="1500" b="1" dirty="0">
                <a:solidFill>
                  <a:srgbClr val="00002E"/>
                </a:solidFill>
                <a:latin typeface="PT Sans" pitchFamily="34" charset="0"/>
                <a:ea typeface="PT Sans" pitchFamily="34" charset="-122"/>
                <a:cs typeface="PT Sans" pitchFamily="34" charset="-120"/>
              </a:rPr>
              <a:t>Column Name</a:t>
            </a:r>
            <a:endParaRPr lang="en-US" sz="1500" dirty="0"/>
          </a:p>
        </p:txBody>
      </p:sp>
      <p:sp>
        <p:nvSpPr>
          <p:cNvPr id="7" name="Text 5"/>
          <p:cNvSpPr/>
          <p:nvPr/>
        </p:nvSpPr>
        <p:spPr>
          <a:xfrm>
            <a:off x="3531037" y="2723436"/>
            <a:ext cx="10225802" cy="307777"/>
          </a:xfrm>
          <a:prstGeom prst="rect">
            <a:avLst/>
          </a:prstGeom>
          <a:noFill/>
          <a:ln/>
        </p:spPr>
        <p:txBody>
          <a:bodyPr wrap="none" lIns="0" tIns="0" rIns="0" bIns="0" rtlCol="0" anchor="t"/>
          <a:lstStyle/>
          <a:p>
            <a:pPr algn="l" indent="0" marL="0">
              <a:lnSpc>
                <a:spcPts val="2400"/>
              </a:lnSpc>
              <a:buNone/>
            </a:pPr>
            <a:r>
              <a:rPr lang="en-US" sz="1500" b="1" dirty="0">
                <a:solidFill>
                  <a:srgbClr val="00002E"/>
                </a:solidFill>
                <a:latin typeface="PT Sans" pitchFamily="34" charset="0"/>
                <a:ea typeface="PT Sans" pitchFamily="34" charset="-122"/>
                <a:cs typeface="PT Sans" pitchFamily="34" charset="-120"/>
              </a:rPr>
              <a:t>Description &amp; Examples</a:t>
            </a:r>
            <a:endParaRPr lang="en-US" sz="1500" dirty="0"/>
          </a:p>
        </p:txBody>
      </p:sp>
      <p:sp>
        <p:nvSpPr>
          <p:cNvPr id="8" name="Shape 6"/>
          <p:cNvSpPr/>
          <p:nvPr/>
        </p:nvSpPr>
        <p:spPr>
          <a:xfrm>
            <a:off x="681157" y="3154204"/>
            <a:ext cx="13268087" cy="561380"/>
          </a:xfrm>
          <a:prstGeom prst="rect">
            <a:avLst/>
          </a:prstGeom>
          <a:solidFill>
            <a:srgbClr val="000000">
              <a:alpha val="4000"/>
            </a:srgbClr>
          </a:solidFill>
          <a:ln/>
        </p:spPr>
      </p:sp>
      <p:sp>
        <p:nvSpPr>
          <p:cNvPr id="9" name="Text 7"/>
          <p:cNvSpPr/>
          <p:nvPr/>
        </p:nvSpPr>
        <p:spPr>
          <a:xfrm>
            <a:off x="873681" y="3277195"/>
            <a:ext cx="2264926" cy="315397"/>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ship-city</a:t>
            </a:r>
            <a:endParaRPr lang="en-US" sz="1500" dirty="0"/>
          </a:p>
        </p:txBody>
      </p:sp>
      <p:sp>
        <p:nvSpPr>
          <p:cNvPr id="10" name="Text 8"/>
          <p:cNvSpPr/>
          <p:nvPr/>
        </p:nvSpPr>
        <p:spPr>
          <a:xfrm>
            <a:off x="3531037" y="3277195"/>
            <a:ext cx="10225802" cy="307777"/>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Destination city for the shipment. Granular location data for urban targeting.</a:t>
            </a:r>
            <a:endParaRPr lang="en-US" sz="1500" dirty="0"/>
          </a:p>
        </p:txBody>
      </p:sp>
      <p:sp>
        <p:nvSpPr>
          <p:cNvPr id="11" name="Shape 9"/>
          <p:cNvSpPr/>
          <p:nvPr/>
        </p:nvSpPr>
        <p:spPr>
          <a:xfrm>
            <a:off x="681157" y="3715583"/>
            <a:ext cx="13268087" cy="561380"/>
          </a:xfrm>
          <a:prstGeom prst="rect">
            <a:avLst/>
          </a:prstGeom>
          <a:solidFill>
            <a:srgbClr val="FFFFFF">
              <a:alpha val="4000"/>
            </a:srgbClr>
          </a:solidFill>
          <a:ln/>
        </p:spPr>
      </p:sp>
      <p:sp>
        <p:nvSpPr>
          <p:cNvPr id="12" name="Text 10"/>
          <p:cNvSpPr/>
          <p:nvPr/>
        </p:nvSpPr>
        <p:spPr>
          <a:xfrm>
            <a:off x="873681" y="3838575"/>
            <a:ext cx="2264926" cy="315397"/>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ship-state</a:t>
            </a:r>
            <a:endParaRPr lang="en-US" sz="1500" dirty="0"/>
          </a:p>
        </p:txBody>
      </p:sp>
      <p:sp>
        <p:nvSpPr>
          <p:cNvPr id="13" name="Text 11"/>
          <p:cNvSpPr/>
          <p:nvPr/>
        </p:nvSpPr>
        <p:spPr>
          <a:xfrm>
            <a:off x="3531037" y="3838575"/>
            <a:ext cx="10225802" cy="307777"/>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Destination state for the shipment. Essential for regional sales performance and policy compliance.</a:t>
            </a:r>
            <a:endParaRPr lang="en-US" sz="1500" dirty="0"/>
          </a:p>
        </p:txBody>
      </p:sp>
      <p:sp>
        <p:nvSpPr>
          <p:cNvPr id="14" name="Shape 12"/>
          <p:cNvSpPr/>
          <p:nvPr/>
        </p:nvSpPr>
        <p:spPr>
          <a:xfrm>
            <a:off x="681157" y="4276963"/>
            <a:ext cx="13268087" cy="561380"/>
          </a:xfrm>
          <a:prstGeom prst="rect">
            <a:avLst/>
          </a:prstGeom>
          <a:solidFill>
            <a:srgbClr val="000000">
              <a:alpha val="4000"/>
            </a:srgbClr>
          </a:solidFill>
          <a:ln/>
        </p:spPr>
      </p:sp>
      <p:sp>
        <p:nvSpPr>
          <p:cNvPr id="15" name="Text 13"/>
          <p:cNvSpPr/>
          <p:nvPr/>
        </p:nvSpPr>
        <p:spPr>
          <a:xfrm>
            <a:off x="873681" y="4399955"/>
            <a:ext cx="2264926" cy="315397"/>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ship-postal-code</a:t>
            </a:r>
            <a:endParaRPr lang="en-US" sz="1500" dirty="0"/>
          </a:p>
        </p:txBody>
      </p:sp>
      <p:sp>
        <p:nvSpPr>
          <p:cNvPr id="16" name="Text 14"/>
          <p:cNvSpPr/>
          <p:nvPr/>
        </p:nvSpPr>
        <p:spPr>
          <a:xfrm>
            <a:off x="3531037" y="4399955"/>
            <a:ext cx="10225802" cy="307777"/>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Postal/ZIP code of the customer’s shipping address. Further granular location data for hyper-local analysis.</a:t>
            </a:r>
            <a:endParaRPr lang="en-US" sz="1500" dirty="0"/>
          </a:p>
        </p:txBody>
      </p:sp>
      <p:sp>
        <p:nvSpPr>
          <p:cNvPr id="17" name="Shape 15"/>
          <p:cNvSpPr/>
          <p:nvPr/>
        </p:nvSpPr>
        <p:spPr>
          <a:xfrm>
            <a:off x="681157" y="4838343"/>
            <a:ext cx="13268087" cy="561380"/>
          </a:xfrm>
          <a:prstGeom prst="rect">
            <a:avLst/>
          </a:prstGeom>
          <a:solidFill>
            <a:srgbClr val="FFFFFF">
              <a:alpha val="4000"/>
            </a:srgbClr>
          </a:solidFill>
          <a:ln/>
        </p:spPr>
      </p:sp>
      <p:sp>
        <p:nvSpPr>
          <p:cNvPr id="18" name="Text 16"/>
          <p:cNvSpPr/>
          <p:nvPr/>
        </p:nvSpPr>
        <p:spPr>
          <a:xfrm>
            <a:off x="873681" y="4961334"/>
            <a:ext cx="2264926" cy="315397"/>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ship-country</a:t>
            </a:r>
            <a:endParaRPr lang="en-US" sz="1500" dirty="0"/>
          </a:p>
        </p:txBody>
      </p:sp>
      <p:sp>
        <p:nvSpPr>
          <p:cNvPr id="19" name="Text 17"/>
          <p:cNvSpPr/>
          <p:nvPr/>
        </p:nvSpPr>
        <p:spPr>
          <a:xfrm>
            <a:off x="3531037" y="4961334"/>
            <a:ext cx="10225802" cy="315397"/>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Destination country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IN</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for India). Confirms the geographical scope of sales.</a:t>
            </a:r>
            <a:endParaRPr lang="en-US" sz="1500" dirty="0"/>
          </a:p>
        </p:txBody>
      </p:sp>
      <p:sp>
        <p:nvSpPr>
          <p:cNvPr id="20" name="Shape 18"/>
          <p:cNvSpPr/>
          <p:nvPr/>
        </p:nvSpPr>
        <p:spPr>
          <a:xfrm>
            <a:off x="681157" y="5399723"/>
            <a:ext cx="13268087" cy="869156"/>
          </a:xfrm>
          <a:prstGeom prst="rect">
            <a:avLst/>
          </a:prstGeom>
          <a:solidFill>
            <a:srgbClr val="000000">
              <a:alpha val="4000"/>
            </a:srgbClr>
          </a:solidFill>
          <a:ln/>
        </p:spPr>
      </p:sp>
      <p:sp>
        <p:nvSpPr>
          <p:cNvPr id="21" name="Text 19"/>
          <p:cNvSpPr/>
          <p:nvPr/>
        </p:nvSpPr>
        <p:spPr>
          <a:xfrm>
            <a:off x="873681" y="5522714"/>
            <a:ext cx="2264926" cy="315397"/>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B2B</a:t>
            </a:r>
            <a:endParaRPr lang="en-US" sz="1500" dirty="0"/>
          </a:p>
        </p:txBody>
      </p:sp>
      <p:sp>
        <p:nvSpPr>
          <p:cNvPr id="22" name="Text 20"/>
          <p:cNvSpPr/>
          <p:nvPr/>
        </p:nvSpPr>
        <p:spPr>
          <a:xfrm>
            <a:off x="3531037" y="5522714"/>
            <a:ext cx="10225802" cy="623173"/>
          </a:xfrm>
          <a:prstGeom prst="rect">
            <a:avLst/>
          </a:prstGeom>
          <a:noFill/>
          <a:ln/>
        </p:spPr>
        <p:txBody>
          <a:bodyPr wrap="square" lIns="0" tIns="0" rIns="0" bIns="0" rtlCol="0" anchor="t"/>
          <a:lstStyle/>
          <a:p>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Indicates whether the order is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Business-to-Business</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TRUE</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or not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FALSE</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Crucial for segmenting commercial vs. retail sales.</a:t>
            </a:r>
            <a:endParaRPr lang="en-US" sz="1500" dirty="0"/>
          </a:p>
        </p:txBody>
      </p:sp>
      <p:sp>
        <p:nvSpPr>
          <p:cNvPr id="23" name="Shape 21"/>
          <p:cNvSpPr/>
          <p:nvPr/>
        </p:nvSpPr>
        <p:spPr>
          <a:xfrm>
            <a:off x="681157" y="6268879"/>
            <a:ext cx="13268087" cy="561380"/>
          </a:xfrm>
          <a:prstGeom prst="rect">
            <a:avLst/>
          </a:prstGeom>
          <a:solidFill>
            <a:srgbClr val="FFFFFF">
              <a:alpha val="4000"/>
            </a:srgbClr>
          </a:solidFill>
          <a:ln/>
        </p:spPr>
      </p:sp>
      <p:sp>
        <p:nvSpPr>
          <p:cNvPr id="24" name="Text 22"/>
          <p:cNvSpPr/>
          <p:nvPr/>
        </p:nvSpPr>
        <p:spPr>
          <a:xfrm>
            <a:off x="873681" y="6391870"/>
            <a:ext cx="2264926" cy="315397"/>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fulfilled-by</a:t>
            </a:r>
            <a:endParaRPr lang="en-US" sz="1500" dirty="0"/>
          </a:p>
        </p:txBody>
      </p:sp>
      <p:sp>
        <p:nvSpPr>
          <p:cNvPr id="25" name="Text 23"/>
          <p:cNvSpPr/>
          <p:nvPr/>
        </p:nvSpPr>
        <p:spPr>
          <a:xfrm>
            <a:off x="3531037" y="6391870"/>
            <a:ext cx="10225802" cy="315397"/>
          </a:xfrm>
          <a:prstGeom prst="rect">
            <a:avLst/>
          </a:prstGeom>
          <a:noFill/>
          <a:ln/>
        </p:spPr>
        <p:txBody>
          <a:bodyPr wrap="none" lIns="0" tIns="0" rIns="0" bIns="0" rtlCol="0" anchor="t"/>
          <a:lstStyle/>
          <a:p>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Confirms the fulfillment party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Amazon</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Merchant</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Redundant with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Fulfilment</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but can serve as a cross-reference.</a:t>
            </a:r>
            <a:endParaRPr lang="en-US" sz="1500" dirty="0"/>
          </a:p>
        </p:txBody>
      </p:sp>
      <p:sp>
        <p:nvSpPr>
          <p:cNvPr id="26" name="Text 24"/>
          <p:cNvSpPr/>
          <p:nvPr/>
        </p:nvSpPr>
        <p:spPr>
          <a:xfrm>
            <a:off x="673537" y="7054334"/>
            <a:ext cx="13283327" cy="623173"/>
          </a:xfrm>
          <a:prstGeom prst="rect">
            <a:avLst/>
          </a:prstGeom>
          <a:noFill/>
          <a:ln/>
        </p:spPr>
        <p:txBody>
          <a:bodyPr wrap="square" lIns="0" tIns="0" rIns="0" bIns="0" rtlCol="0" anchor="t"/>
          <a:lstStyle/>
          <a:p>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Note: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index</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New</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and </a:t>
            </a:r>
            <a:pPr algn="l" indent="0" marL="0">
              <a:lnSpc>
                <a:spcPts val="2400"/>
              </a:lnSpc>
              <a:buNone/>
            </a:pPr>
            <a:r>
              <a:rPr lang="en-US" sz="1500" dirty="0">
                <a:solidFill>
                  <a:srgbClr val="00002E"/>
                </a:solidFill>
                <a:highlight>
                  <a:srgbClr val="E6E6F2"/>
                </a:highlight>
                <a:latin typeface="Consolas" pitchFamily="34" charset="0"/>
                <a:ea typeface="Consolas" pitchFamily="34" charset="-122"/>
                <a:cs typeface="Consolas" pitchFamily="34" charset="-120"/>
              </a:rPr>
              <a:t>PendingS</a:t>
            </a:r>
            <a:pPr algn="l" indent="0" marL="0">
              <a:lnSpc>
                <a:spcPts val="2400"/>
              </a:lnSpc>
              <a:buNone/>
            </a:pPr>
            <a:r>
              <a:rPr lang="en-US" sz="1500" dirty="0">
                <a:solidFill>
                  <a:srgbClr val="00002E"/>
                </a:solidFill>
                <a:latin typeface="PT Sans" pitchFamily="34" charset="0"/>
                <a:ea typeface="PT Sans" pitchFamily="34" charset="-122"/>
                <a:cs typeface="PT Sans" pitchFamily="34" charset="-120"/>
              </a:rPr>
              <a:t> columns are likely internal system fields or derived metrics. Their utility for business analysis needs further investigation to confirm their relevance.</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3143250"/>
            <a:ext cx="12954952" cy="1943100"/>
          </a:xfrm>
          <a:prstGeom prst="rect">
            <a:avLst/>
          </a:prstGeom>
          <a:noFill/>
          <a:ln/>
        </p:spPr>
        <p:txBody>
          <a:bodyPr wrap="square" lIns="0" tIns="0" rIns="0" bIns="0" rtlCol="0" anchor="t"/>
          <a:lstStyle/>
          <a:p>
            <a:pPr algn="l" indent="0" marL="0">
              <a:lnSpc>
                <a:spcPts val="7650"/>
              </a:lnSpc>
              <a:buNone/>
            </a:pPr>
            <a:r>
              <a:rPr lang="en-US" sz="6100" dirty="0">
                <a:solidFill>
                  <a:srgbClr val="FFFFFF"/>
                </a:solidFill>
                <a:latin typeface="Nunito Semi Bold" pitchFamily="34" charset="0"/>
                <a:ea typeface="Nunito Semi Bold" pitchFamily="34" charset="-122"/>
                <a:cs typeface="Nunito Semi Bold" pitchFamily="34" charset="-120"/>
              </a:rPr>
              <a:t>Dashboard Design: Amazon Sales Insights</a:t>
            </a:r>
            <a:endParaRPr lang="en-US" sz="61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39378" y="630555"/>
            <a:ext cx="2485311" cy="310515"/>
          </a:xfrm>
          <a:prstGeom prst="rect">
            <a:avLst/>
          </a:prstGeom>
          <a:noFill/>
          <a:ln/>
        </p:spPr>
        <p:txBody>
          <a:bodyPr wrap="none" lIns="0" tIns="0" rIns="0" bIns="0" rtlCol="0" anchor="t"/>
          <a:lstStyle/>
          <a:p>
            <a:pPr algn="l" indent="0" marL="0">
              <a:lnSpc>
                <a:spcPts val="2400"/>
              </a:lnSpc>
              <a:buNone/>
            </a:pPr>
            <a:r>
              <a:rPr lang="en-US" sz="1950" dirty="0">
                <a:solidFill>
                  <a:srgbClr val="00002E"/>
                </a:solidFill>
                <a:latin typeface="Nunito Semi Bold" pitchFamily="34" charset="0"/>
                <a:ea typeface="Nunito Semi Bold" pitchFamily="34" charset="-122"/>
                <a:cs typeface="Nunito Semi Bold" pitchFamily="34" charset="-120"/>
              </a:rPr>
              <a:t>OVERVIEW</a:t>
            </a:r>
            <a:endParaRPr lang="en-US" sz="1950" dirty="0"/>
          </a:p>
        </p:txBody>
      </p:sp>
      <p:sp>
        <p:nvSpPr>
          <p:cNvPr id="3" name="Text 1"/>
          <p:cNvSpPr/>
          <p:nvPr/>
        </p:nvSpPr>
        <p:spPr>
          <a:xfrm>
            <a:off x="739378" y="1152287"/>
            <a:ext cx="9310211" cy="621268"/>
          </a:xfrm>
          <a:prstGeom prst="rect">
            <a:avLst/>
          </a:prstGeom>
          <a:noFill/>
          <a:ln/>
        </p:spPr>
        <p:txBody>
          <a:bodyPr wrap="none" lIns="0" tIns="0" rIns="0" bIns="0" rtlCol="0" anchor="t"/>
          <a:lstStyle/>
          <a:p>
            <a:pPr algn="l" indent="0" marL="0">
              <a:lnSpc>
                <a:spcPts val="4850"/>
              </a:lnSpc>
              <a:buNone/>
            </a:pPr>
            <a:r>
              <a:rPr lang="en-US" sz="3900" dirty="0">
                <a:solidFill>
                  <a:srgbClr val="00002E"/>
                </a:solidFill>
                <a:latin typeface="Nunito Semi Bold" pitchFamily="34" charset="0"/>
                <a:ea typeface="Nunito Semi Bold" pitchFamily="34" charset="-122"/>
                <a:cs typeface="Nunito Semi Bold" pitchFamily="34" charset="-120"/>
              </a:rPr>
              <a:t>Key Objectives for Data-Driven Decisions</a:t>
            </a:r>
            <a:endParaRPr lang="en-US" sz="3900" dirty="0"/>
          </a:p>
        </p:txBody>
      </p:sp>
      <p:sp>
        <p:nvSpPr>
          <p:cNvPr id="4" name="Shape 2"/>
          <p:cNvSpPr/>
          <p:nvPr/>
        </p:nvSpPr>
        <p:spPr>
          <a:xfrm>
            <a:off x="739378" y="2407206"/>
            <a:ext cx="6470213" cy="1875115"/>
          </a:xfrm>
          <a:prstGeom prst="roundRect">
            <a:avLst>
              <a:gd name="adj" fmla="val 5852"/>
            </a:avLst>
          </a:prstGeom>
          <a:solidFill>
            <a:srgbClr val="F3F3FF">
              <a:alpha val="75000"/>
            </a:srgbClr>
          </a:solidFill>
          <a:ln/>
        </p:spPr>
      </p:sp>
      <p:sp>
        <p:nvSpPr>
          <p:cNvPr id="5" name="Shape 3"/>
          <p:cNvSpPr/>
          <p:nvPr/>
        </p:nvSpPr>
        <p:spPr>
          <a:xfrm>
            <a:off x="739378" y="2384346"/>
            <a:ext cx="6470213" cy="91440"/>
          </a:xfrm>
          <a:prstGeom prst="roundRect">
            <a:avLst>
              <a:gd name="adj" fmla="val 346557"/>
            </a:avLst>
          </a:prstGeom>
          <a:solidFill>
            <a:srgbClr val="2D4DF2"/>
          </a:solidFill>
          <a:ln/>
        </p:spPr>
      </p:sp>
      <p:sp>
        <p:nvSpPr>
          <p:cNvPr id="6" name="Shape 4"/>
          <p:cNvSpPr/>
          <p:nvPr/>
        </p:nvSpPr>
        <p:spPr>
          <a:xfrm>
            <a:off x="3657540" y="2090380"/>
            <a:ext cx="633770" cy="633770"/>
          </a:xfrm>
          <a:prstGeom prst="roundRect">
            <a:avLst>
              <a:gd name="adj" fmla="val 144279"/>
            </a:avLst>
          </a:prstGeom>
          <a:solidFill>
            <a:srgbClr val="2D4DF2"/>
          </a:solidFill>
          <a:ln/>
        </p:spPr>
      </p:sp>
      <p:sp>
        <p:nvSpPr>
          <p:cNvPr id="7" name="Text 5"/>
          <p:cNvSpPr/>
          <p:nvPr/>
        </p:nvSpPr>
        <p:spPr>
          <a:xfrm>
            <a:off x="3847683" y="2248853"/>
            <a:ext cx="253484" cy="316825"/>
          </a:xfrm>
          <a:prstGeom prst="rect">
            <a:avLst/>
          </a:prstGeom>
          <a:noFill/>
          <a:ln/>
        </p:spPr>
        <p:txBody>
          <a:bodyPr wrap="none" lIns="0" tIns="0" rIns="0" bIns="0" rtlCol="0" anchor="t"/>
          <a:lstStyle/>
          <a:p>
            <a:pPr algn="l" indent="0" marL="0">
              <a:lnSpc>
                <a:spcPts val="3150"/>
              </a:lnSpc>
              <a:buNone/>
            </a:pPr>
            <a:r>
              <a:rPr lang="en-US" sz="1950" dirty="0">
                <a:solidFill>
                  <a:srgbClr val="FFFFFF"/>
                </a:solidFill>
                <a:latin typeface="Nunito Semi Bold" pitchFamily="34" charset="0"/>
                <a:ea typeface="Nunito Semi Bold" pitchFamily="34" charset="-122"/>
                <a:cs typeface="Nunito Semi Bold" pitchFamily="34" charset="-120"/>
              </a:rPr>
              <a:t>1</a:t>
            </a:r>
            <a:endParaRPr lang="en-US" sz="1950" dirty="0"/>
          </a:p>
        </p:txBody>
      </p:sp>
      <p:sp>
        <p:nvSpPr>
          <p:cNvPr id="8" name="Text 6"/>
          <p:cNvSpPr/>
          <p:nvPr/>
        </p:nvSpPr>
        <p:spPr>
          <a:xfrm>
            <a:off x="973455" y="2935248"/>
            <a:ext cx="3197543" cy="310515"/>
          </a:xfrm>
          <a:prstGeom prst="rect">
            <a:avLst/>
          </a:prstGeom>
          <a:noFill/>
          <a:ln/>
        </p:spPr>
        <p:txBody>
          <a:bodyPr wrap="none" lIns="0" tIns="0" rIns="0" bIns="0" rtlCol="0" anchor="t"/>
          <a:lstStyle/>
          <a:p>
            <a:pPr algn="l" indent="0" marL="0">
              <a:lnSpc>
                <a:spcPts val="2400"/>
              </a:lnSpc>
              <a:buNone/>
            </a:pPr>
            <a:r>
              <a:rPr lang="en-US" sz="1950" dirty="0">
                <a:solidFill>
                  <a:srgbClr val="00002E"/>
                </a:solidFill>
                <a:latin typeface="Nunito Semi Bold" pitchFamily="34" charset="0"/>
                <a:ea typeface="Nunito Semi Bold" pitchFamily="34" charset="-122"/>
                <a:cs typeface="Nunito Semi Bold" pitchFamily="34" charset="-120"/>
              </a:rPr>
              <a:t>Sales Performance &amp; Trends</a:t>
            </a:r>
            <a:endParaRPr lang="en-US" sz="1950" dirty="0"/>
          </a:p>
        </p:txBody>
      </p:sp>
      <p:sp>
        <p:nvSpPr>
          <p:cNvPr id="9" name="Text 7"/>
          <p:cNvSpPr/>
          <p:nvPr/>
        </p:nvSpPr>
        <p:spPr>
          <a:xfrm>
            <a:off x="973455" y="3372445"/>
            <a:ext cx="6002060" cy="675799"/>
          </a:xfrm>
          <a:prstGeom prst="rect">
            <a:avLst/>
          </a:prstGeom>
          <a:noFill/>
          <a:ln/>
        </p:spPr>
        <p:txBody>
          <a:bodyPr wrap="square" lIns="0" tIns="0" rIns="0" bIns="0" rtlCol="0" anchor="t"/>
          <a:lstStyle/>
          <a:p>
            <a:pPr algn="l" indent="0" marL="0">
              <a:lnSpc>
                <a:spcPts val="2650"/>
              </a:lnSpc>
              <a:buNone/>
            </a:pPr>
            <a:r>
              <a:rPr lang="en-US" sz="1650" dirty="0">
                <a:solidFill>
                  <a:srgbClr val="00002E"/>
                </a:solidFill>
                <a:latin typeface="PT Sans" pitchFamily="34" charset="0"/>
                <a:ea typeface="PT Sans" pitchFamily="34" charset="-122"/>
                <a:cs typeface="PT Sans" pitchFamily="34" charset="-120"/>
              </a:rPr>
              <a:t>Understand overall sales, identify trends, and recognise patterns over time to forecast future performance.</a:t>
            </a:r>
            <a:endParaRPr lang="en-US" sz="1650" dirty="0"/>
          </a:p>
        </p:txBody>
      </p:sp>
      <p:sp>
        <p:nvSpPr>
          <p:cNvPr id="10" name="Shape 8"/>
          <p:cNvSpPr/>
          <p:nvPr/>
        </p:nvSpPr>
        <p:spPr>
          <a:xfrm>
            <a:off x="7420808" y="2407206"/>
            <a:ext cx="6470213" cy="1875115"/>
          </a:xfrm>
          <a:prstGeom prst="roundRect">
            <a:avLst>
              <a:gd name="adj" fmla="val 5852"/>
            </a:avLst>
          </a:prstGeom>
          <a:solidFill>
            <a:srgbClr val="F3F3FF">
              <a:alpha val="75000"/>
            </a:srgbClr>
          </a:solidFill>
          <a:ln/>
        </p:spPr>
      </p:sp>
      <p:sp>
        <p:nvSpPr>
          <p:cNvPr id="11" name="Shape 9"/>
          <p:cNvSpPr/>
          <p:nvPr/>
        </p:nvSpPr>
        <p:spPr>
          <a:xfrm>
            <a:off x="7420808" y="2384346"/>
            <a:ext cx="6470213" cy="91440"/>
          </a:xfrm>
          <a:prstGeom prst="roundRect">
            <a:avLst>
              <a:gd name="adj" fmla="val 346557"/>
            </a:avLst>
          </a:prstGeom>
          <a:solidFill>
            <a:srgbClr val="018CE1"/>
          </a:solidFill>
          <a:ln/>
        </p:spPr>
      </p:sp>
      <p:sp>
        <p:nvSpPr>
          <p:cNvPr id="12" name="Shape 10"/>
          <p:cNvSpPr/>
          <p:nvPr/>
        </p:nvSpPr>
        <p:spPr>
          <a:xfrm>
            <a:off x="10338971" y="2090380"/>
            <a:ext cx="633770" cy="633770"/>
          </a:xfrm>
          <a:prstGeom prst="roundRect">
            <a:avLst>
              <a:gd name="adj" fmla="val 144279"/>
            </a:avLst>
          </a:prstGeom>
          <a:solidFill>
            <a:srgbClr val="2D4DF2"/>
          </a:solidFill>
          <a:ln/>
        </p:spPr>
      </p:sp>
      <p:sp>
        <p:nvSpPr>
          <p:cNvPr id="13" name="Text 11"/>
          <p:cNvSpPr/>
          <p:nvPr/>
        </p:nvSpPr>
        <p:spPr>
          <a:xfrm>
            <a:off x="10529114" y="2248853"/>
            <a:ext cx="253484" cy="316825"/>
          </a:xfrm>
          <a:prstGeom prst="rect">
            <a:avLst/>
          </a:prstGeom>
          <a:noFill/>
          <a:ln/>
        </p:spPr>
        <p:txBody>
          <a:bodyPr wrap="none" lIns="0" tIns="0" rIns="0" bIns="0" rtlCol="0" anchor="t"/>
          <a:lstStyle/>
          <a:p>
            <a:pPr algn="l" indent="0" marL="0">
              <a:lnSpc>
                <a:spcPts val="3150"/>
              </a:lnSpc>
              <a:buNone/>
            </a:pPr>
            <a:r>
              <a:rPr lang="en-US" sz="1950" dirty="0">
                <a:solidFill>
                  <a:srgbClr val="FFFFFF"/>
                </a:solidFill>
                <a:latin typeface="Nunito Semi Bold" pitchFamily="34" charset="0"/>
                <a:ea typeface="Nunito Semi Bold" pitchFamily="34" charset="-122"/>
                <a:cs typeface="Nunito Semi Bold" pitchFamily="34" charset="-120"/>
              </a:rPr>
              <a:t>2</a:t>
            </a:r>
            <a:endParaRPr lang="en-US" sz="1950" dirty="0"/>
          </a:p>
        </p:txBody>
      </p:sp>
      <p:sp>
        <p:nvSpPr>
          <p:cNvPr id="14" name="Text 12"/>
          <p:cNvSpPr/>
          <p:nvPr/>
        </p:nvSpPr>
        <p:spPr>
          <a:xfrm>
            <a:off x="7654885" y="2935248"/>
            <a:ext cx="2485311" cy="310515"/>
          </a:xfrm>
          <a:prstGeom prst="rect">
            <a:avLst/>
          </a:prstGeom>
          <a:noFill/>
          <a:ln/>
        </p:spPr>
        <p:txBody>
          <a:bodyPr wrap="none" lIns="0" tIns="0" rIns="0" bIns="0" rtlCol="0" anchor="t"/>
          <a:lstStyle/>
          <a:p>
            <a:pPr algn="l" indent="0" marL="0">
              <a:lnSpc>
                <a:spcPts val="2400"/>
              </a:lnSpc>
              <a:buNone/>
            </a:pPr>
            <a:r>
              <a:rPr lang="en-US" sz="1950" dirty="0">
                <a:solidFill>
                  <a:srgbClr val="00002E"/>
                </a:solidFill>
                <a:latin typeface="Nunito Semi Bold" pitchFamily="34" charset="0"/>
                <a:ea typeface="Nunito Semi Bold" pitchFamily="34" charset="-122"/>
                <a:cs typeface="Nunito Semi Bold" pitchFamily="34" charset="-120"/>
              </a:rPr>
              <a:t>Product Analysis</a:t>
            </a:r>
            <a:endParaRPr lang="en-US" sz="1950" dirty="0"/>
          </a:p>
        </p:txBody>
      </p:sp>
      <p:sp>
        <p:nvSpPr>
          <p:cNvPr id="15" name="Text 13"/>
          <p:cNvSpPr/>
          <p:nvPr/>
        </p:nvSpPr>
        <p:spPr>
          <a:xfrm>
            <a:off x="7654885" y="3372445"/>
            <a:ext cx="6002060" cy="675799"/>
          </a:xfrm>
          <a:prstGeom prst="rect">
            <a:avLst/>
          </a:prstGeom>
          <a:noFill/>
          <a:ln/>
        </p:spPr>
        <p:txBody>
          <a:bodyPr wrap="square" lIns="0" tIns="0" rIns="0" bIns="0" rtlCol="0" anchor="t"/>
          <a:lstStyle/>
          <a:p>
            <a:pPr algn="l" indent="0" marL="0">
              <a:lnSpc>
                <a:spcPts val="2650"/>
              </a:lnSpc>
              <a:buNone/>
            </a:pPr>
            <a:r>
              <a:rPr lang="en-US" sz="1650" dirty="0">
                <a:solidFill>
                  <a:srgbClr val="00002E"/>
                </a:solidFill>
                <a:latin typeface="PT Sans" pitchFamily="34" charset="0"/>
                <a:ea typeface="PT Sans" pitchFamily="34" charset="-122"/>
                <a:cs typeface="PT Sans" pitchFamily="34" charset="-120"/>
              </a:rPr>
              <a:t>Analyse product category, size, and quantity distribution to pinpoint popular items and inform inventory decisions.</a:t>
            </a:r>
            <a:endParaRPr lang="en-US" sz="1650" dirty="0"/>
          </a:p>
        </p:txBody>
      </p:sp>
      <p:sp>
        <p:nvSpPr>
          <p:cNvPr id="16" name="Shape 14"/>
          <p:cNvSpPr/>
          <p:nvPr/>
        </p:nvSpPr>
        <p:spPr>
          <a:xfrm>
            <a:off x="739378" y="4810363"/>
            <a:ext cx="6470213" cy="1875115"/>
          </a:xfrm>
          <a:prstGeom prst="roundRect">
            <a:avLst>
              <a:gd name="adj" fmla="val 5852"/>
            </a:avLst>
          </a:prstGeom>
          <a:solidFill>
            <a:srgbClr val="F3F3FF">
              <a:alpha val="75000"/>
            </a:srgbClr>
          </a:solidFill>
          <a:ln/>
        </p:spPr>
      </p:sp>
      <p:sp>
        <p:nvSpPr>
          <p:cNvPr id="17" name="Shape 15"/>
          <p:cNvSpPr/>
          <p:nvPr/>
        </p:nvSpPr>
        <p:spPr>
          <a:xfrm>
            <a:off x="739378" y="4787503"/>
            <a:ext cx="6470213" cy="91440"/>
          </a:xfrm>
          <a:prstGeom prst="roundRect">
            <a:avLst>
              <a:gd name="adj" fmla="val 346557"/>
            </a:avLst>
          </a:prstGeom>
          <a:solidFill>
            <a:srgbClr val="DA33BF"/>
          </a:solidFill>
          <a:ln/>
        </p:spPr>
      </p:sp>
      <p:sp>
        <p:nvSpPr>
          <p:cNvPr id="18" name="Shape 16"/>
          <p:cNvSpPr/>
          <p:nvPr/>
        </p:nvSpPr>
        <p:spPr>
          <a:xfrm>
            <a:off x="3657540" y="4493538"/>
            <a:ext cx="633770" cy="633770"/>
          </a:xfrm>
          <a:prstGeom prst="roundRect">
            <a:avLst>
              <a:gd name="adj" fmla="val 144279"/>
            </a:avLst>
          </a:prstGeom>
          <a:solidFill>
            <a:srgbClr val="2D4DF2"/>
          </a:solidFill>
          <a:ln/>
        </p:spPr>
      </p:sp>
      <p:sp>
        <p:nvSpPr>
          <p:cNvPr id="19" name="Text 17"/>
          <p:cNvSpPr/>
          <p:nvPr/>
        </p:nvSpPr>
        <p:spPr>
          <a:xfrm>
            <a:off x="3847683" y="4652010"/>
            <a:ext cx="253484" cy="316825"/>
          </a:xfrm>
          <a:prstGeom prst="rect">
            <a:avLst/>
          </a:prstGeom>
          <a:noFill/>
          <a:ln/>
        </p:spPr>
        <p:txBody>
          <a:bodyPr wrap="none" lIns="0" tIns="0" rIns="0" bIns="0" rtlCol="0" anchor="t"/>
          <a:lstStyle/>
          <a:p>
            <a:pPr algn="l" indent="0" marL="0">
              <a:lnSpc>
                <a:spcPts val="3150"/>
              </a:lnSpc>
              <a:buNone/>
            </a:pPr>
            <a:r>
              <a:rPr lang="en-US" sz="1950" dirty="0">
                <a:solidFill>
                  <a:srgbClr val="FFFFFF"/>
                </a:solidFill>
                <a:latin typeface="Nunito Semi Bold" pitchFamily="34" charset="0"/>
                <a:ea typeface="Nunito Semi Bold" pitchFamily="34" charset="-122"/>
                <a:cs typeface="Nunito Semi Bold" pitchFamily="34" charset="-120"/>
              </a:rPr>
              <a:t>3</a:t>
            </a:r>
            <a:endParaRPr lang="en-US" sz="1950" dirty="0"/>
          </a:p>
        </p:txBody>
      </p:sp>
      <p:sp>
        <p:nvSpPr>
          <p:cNvPr id="20" name="Text 18"/>
          <p:cNvSpPr/>
          <p:nvPr/>
        </p:nvSpPr>
        <p:spPr>
          <a:xfrm>
            <a:off x="973455" y="5338405"/>
            <a:ext cx="2485311" cy="310515"/>
          </a:xfrm>
          <a:prstGeom prst="rect">
            <a:avLst/>
          </a:prstGeom>
          <a:noFill/>
          <a:ln/>
        </p:spPr>
        <p:txBody>
          <a:bodyPr wrap="none" lIns="0" tIns="0" rIns="0" bIns="0" rtlCol="0" anchor="t"/>
          <a:lstStyle/>
          <a:p>
            <a:pPr algn="l" indent="0" marL="0">
              <a:lnSpc>
                <a:spcPts val="2400"/>
              </a:lnSpc>
              <a:buNone/>
            </a:pPr>
            <a:r>
              <a:rPr lang="en-US" sz="1950" dirty="0">
                <a:solidFill>
                  <a:srgbClr val="00002E"/>
                </a:solidFill>
                <a:latin typeface="Nunito Semi Bold" pitchFamily="34" charset="0"/>
                <a:ea typeface="Nunito Semi Bold" pitchFamily="34" charset="-122"/>
                <a:cs typeface="Nunito Semi Bold" pitchFamily="34" charset="-120"/>
              </a:rPr>
              <a:t>Fulfillment Efficiency</a:t>
            </a:r>
            <a:endParaRPr lang="en-US" sz="1950" dirty="0"/>
          </a:p>
        </p:txBody>
      </p:sp>
      <p:sp>
        <p:nvSpPr>
          <p:cNvPr id="21" name="Text 19"/>
          <p:cNvSpPr/>
          <p:nvPr/>
        </p:nvSpPr>
        <p:spPr>
          <a:xfrm>
            <a:off x="973455" y="5775603"/>
            <a:ext cx="6002060" cy="675799"/>
          </a:xfrm>
          <a:prstGeom prst="rect">
            <a:avLst/>
          </a:prstGeom>
          <a:noFill/>
          <a:ln/>
        </p:spPr>
        <p:txBody>
          <a:bodyPr wrap="square" lIns="0" tIns="0" rIns="0" bIns="0" rtlCol="0" anchor="t"/>
          <a:lstStyle/>
          <a:p>
            <a:pPr algn="l" indent="0" marL="0">
              <a:lnSpc>
                <a:spcPts val="2650"/>
              </a:lnSpc>
              <a:buNone/>
            </a:pPr>
            <a:r>
              <a:rPr lang="en-US" sz="1650" dirty="0">
                <a:solidFill>
                  <a:srgbClr val="00002E"/>
                </a:solidFill>
                <a:latin typeface="PT Sans" pitchFamily="34" charset="0"/>
                <a:ea typeface="PT Sans" pitchFamily="34" charset="-122"/>
                <a:cs typeface="PT Sans" pitchFamily="34" charset="-120"/>
              </a:rPr>
              <a:t>Investigate fulfillment methods to assess their effectiveness in order delivery and identify areas for improvement.</a:t>
            </a:r>
            <a:endParaRPr lang="en-US" sz="1650" dirty="0"/>
          </a:p>
        </p:txBody>
      </p:sp>
      <p:sp>
        <p:nvSpPr>
          <p:cNvPr id="22" name="Shape 20"/>
          <p:cNvSpPr/>
          <p:nvPr/>
        </p:nvSpPr>
        <p:spPr>
          <a:xfrm>
            <a:off x="7420808" y="4810363"/>
            <a:ext cx="6470213" cy="1875115"/>
          </a:xfrm>
          <a:prstGeom prst="roundRect">
            <a:avLst>
              <a:gd name="adj" fmla="val 5852"/>
            </a:avLst>
          </a:prstGeom>
          <a:solidFill>
            <a:srgbClr val="F3F3FF">
              <a:alpha val="75000"/>
            </a:srgbClr>
          </a:solidFill>
          <a:ln/>
        </p:spPr>
      </p:sp>
      <p:sp>
        <p:nvSpPr>
          <p:cNvPr id="23" name="Shape 21"/>
          <p:cNvSpPr/>
          <p:nvPr/>
        </p:nvSpPr>
        <p:spPr>
          <a:xfrm>
            <a:off x="7420808" y="4787503"/>
            <a:ext cx="6470213" cy="91440"/>
          </a:xfrm>
          <a:prstGeom prst="roundRect">
            <a:avLst>
              <a:gd name="adj" fmla="val 346557"/>
            </a:avLst>
          </a:prstGeom>
          <a:solidFill>
            <a:srgbClr val="2D4DF2"/>
          </a:solidFill>
          <a:ln/>
        </p:spPr>
      </p:sp>
      <p:sp>
        <p:nvSpPr>
          <p:cNvPr id="24" name="Shape 22"/>
          <p:cNvSpPr/>
          <p:nvPr/>
        </p:nvSpPr>
        <p:spPr>
          <a:xfrm>
            <a:off x="10338971" y="4493538"/>
            <a:ext cx="633770" cy="633770"/>
          </a:xfrm>
          <a:prstGeom prst="roundRect">
            <a:avLst>
              <a:gd name="adj" fmla="val 144279"/>
            </a:avLst>
          </a:prstGeom>
          <a:solidFill>
            <a:srgbClr val="2D4DF2"/>
          </a:solidFill>
          <a:ln/>
        </p:spPr>
      </p:sp>
      <p:sp>
        <p:nvSpPr>
          <p:cNvPr id="25" name="Text 23"/>
          <p:cNvSpPr/>
          <p:nvPr/>
        </p:nvSpPr>
        <p:spPr>
          <a:xfrm>
            <a:off x="10529114" y="4652010"/>
            <a:ext cx="253484" cy="316825"/>
          </a:xfrm>
          <a:prstGeom prst="rect">
            <a:avLst/>
          </a:prstGeom>
          <a:noFill/>
          <a:ln/>
        </p:spPr>
        <p:txBody>
          <a:bodyPr wrap="none" lIns="0" tIns="0" rIns="0" bIns="0" rtlCol="0" anchor="t"/>
          <a:lstStyle/>
          <a:p>
            <a:pPr algn="l" indent="0" marL="0">
              <a:lnSpc>
                <a:spcPts val="3150"/>
              </a:lnSpc>
              <a:buNone/>
            </a:pPr>
            <a:r>
              <a:rPr lang="en-US" sz="1950" dirty="0">
                <a:solidFill>
                  <a:srgbClr val="FFFFFF"/>
                </a:solidFill>
                <a:latin typeface="Nunito Semi Bold" pitchFamily="34" charset="0"/>
                <a:ea typeface="Nunito Semi Bold" pitchFamily="34" charset="-122"/>
                <a:cs typeface="Nunito Semi Bold" pitchFamily="34" charset="-120"/>
              </a:rPr>
              <a:t>4</a:t>
            </a:r>
            <a:endParaRPr lang="en-US" sz="1950" dirty="0"/>
          </a:p>
        </p:txBody>
      </p:sp>
      <p:sp>
        <p:nvSpPr>
          <p:cNvPr id="26" name="Text 24"/>
          <p:cNvSpPr/>
          <p:nvPr/>
        </p:nvSpPr>
        <p:spPr>
          <a:xfrm>
            <a:off x="7654885" y="5338405"/>
            <a:ext cx="2903339" cy="310515"/>
          </a:xfrm>
          <a:prstGeom prst="rect">
            <a:avLst/>
          </a:prstGeom>
          <a:noFill/>
          <a:ln/>
        </p:spPr>
        <p:txBody>
          <a:bodyPr wrap="none" lIns="0" tIns="0" rIns="0" bIns="0" rtlCol="0" anchor="t"/>
          <a:lstStyle/>
          <a:p>
            <a:pPr algn="l" indent="0" marL="0">
              <a:lnSpc>
                <a:spcPts val="2400"/>
              </a:lnSpc>
              <a:buNone/>
            </a:pPr>
            <a:r>
              <a:rPr lang="en-US" sz="1950" dirty="0">
                <a:solidFill>
                  <a:srgbClr val="00002E"/>
                </a:solidFill>
                <a:latin typeface="Nunito Semi Bold" pitchFamily="34" charset="0"/>
                <a:ea typeface="Nunito Semi Bold" pitchFamily="34" charset="-122"/>
                <a:cs typeface="Nunito Semi Bold" pitchFamily="34" charset="-120"/>
              </a:rPr>
              <a:t>Geographical Distribution</a:t>
            </a:r>
            <a:endParaRPr lang="en-US" sz="1950" dirty="0"/>
          </a:p>
        </p:txBody>
      </p:sp>
      <p:sp>
        <p:nvSpPr>
          <p:cNvPr id="27" name="Text 25"/>
          <p:cNvSpPr/>
          <p:nvPr/>
        </p:nvSpPr>
        <p:spPr>
          <a:xfrm>
            <a:off x="7654885" y="5775603"/>
            <a:ext cx="6002060" cy="675799"/>
          </a:xfrm>
          <a:prstGeom prst="rect">
            <a:avLst/>
          </a:prstGeom>
          <a:noFill/>
          <a:ln/>
        </p:spPr>
        <p:txBody>
          <a:bodyPr wrap="square" lIns="0" tIns="0" rIns="0" bIns="0" rtlCol="0" anchor="t"/>
          <a:lstStyle/>
          <a:p>
            <a:pPr algn="l" indent="0" marL="0">
              <a:lnSpc>
                <a:spcPts val="2650"/>
              </a:lnSpc>
              <a:buNone/>
            </a:pPr>
            <a:r>
              <a:rPr lang="en-US" sz="1650" dirty="0">
                <a:solidFill>
                  <a:srgbClr val="00002E"/>
                </a:solidFill>
                <a:latin typeface="PT Sans" pitchFamily="34" charset="0"/>
                <a:ea typeface="PT Sans" pitchFamily="34" charset="-122"/>
                <a:cs typeface="PT Sans" pitchFamily="34" charset="-120"/>
              </a:rPr>
              <a:t>Explore sales distribution across states and cities to optimise regional marketing and logistics.</a:t>
            </a:r>
            <a:endParaRPr lang="en-US" sz="1650" dirty="0"/>
          </a:p>
        </p:txBody>
      </p:sp>
      <p:sp>
        <p:nvSpPr>
          <p:cNvPr id="28" name="Text 26"/>
          <p:cNvSpPr/>
          <p:nvPr/>
        </p:nvSpPr>
        <p:spPr>
          <a:xfrm>
            <a:off x="739378" y="6923127"/>
            <a:ext cx="13151644" cy="675799"/>
          </a:xfrm>
          <a:prstGeom prst="rect">
            <a:avLst/>
          </a:prstGeom>
          <a:noFill/>
          <a:ln/>
        </p:spPr>
        <p:txBody>
          <a:bodyPr wrap="square" lIns="0" tIns="0" rIns="0" bIns="0" rtlCol="0" anchor="t"/>
          <a:lstStyle/>
          <a:p>
            <a:pPr algn="l" indent="0" marL="0">
              <a:lnSpc>
                <a:spcPts val="2650"/>
              </a:lnSpc>
              <a:buNone/>
            </a:pPr>
            <a:r>
              <a:rPr lang="en-US" sz="1650" dirty="0">
                <a:solidFill>
                  <a:srgbClr val="00002E"/>
                </a:solidFill>
                <a:latin typeface="PT Sans" pitchFamily="34" charset="0"/>
                <a:ea typeface="PT Sans" pitchFamily="34" charset="-122"/>
                <a:cs typeface="PT Sans" pitchFamily="34" charset="-120"/>
              </a:rPr>
              <a:t>Our aim is to provide actionable insights and recommendations based on this analysis to optimise sales strategies, enhance customer satisfaction, and improve overall business performance.</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19018" y="564952"/>
            <a:ext cx="2416969" cy="302062"/>
          </a:xfrm>
          <a:prstGeom prst="rect">
            <a:avLst/>
          </a:prstGeom>
          <a:noFill/>
          <a:ln/>
        </p:spPr>
        <p:txBody>
          <a:bodyPr wrap="none" lIns="0" tIns="0" rIns="0" bIns="0" rtlCol="0" anchor="t"/>
          <a:lstStyle/>
          <a:p>
            <a:pPr algn="l" indent="0" marL="0">
              <a:lnSpc>
                <a:spcPts val="2350"/>
              </a:lnSpc>
              <a:buNone/>
            </a:pPr>
            <a:endParaRPr lang="en-US" sz="1900" dirty="0"/>
          </a:p>
        </p:txBody>
      </p:sp>
      <p:sp>
        <p:nvSpPr>
          <p:cNvPr id="3" name="Text 1"/>
          <p:cNvSpPr/>
          <p:nvPr/>
        </p:nvSpPr>
        <p:spPr>
          <a:xfrm>
            <a:off x="719018" y="1072396"/>
            <a:ext cx="9298781" cy="604242"/>
          </a:xfrm>
          <a:prstGeom prst="rect">
            <a:avLst/>
          </a:prstGeom>
          <a:noFill/>
          <a:ln/>
        </p:spPr>
        <p:txBody>
          <a:bodyPr wrap="none" lIns="0" tIns="0" rIns="0" bIns="0" rtlCol="0" anchor="t"/>
          <a:lstStyle/>
          <a:p>
            <a:pPr algn="l" indent="0" marL="0">
              <a:lnSpc>
                <a:spcPts val="4750"/>
              </a:lnSpc>
              <a:buNone/>
            </a:pPr>
            <a:r>
              <a:rPr lang="en-US" sz="3800" dirty="0">
                <a:solidFill>
                  <a:srgbClr val="00002E"/>
                </a:solidFill>
                <a:latin typeface="Nunito Semi Bold" pitchFamily="34" charset="0"/>
                <a:ea typeface="Nunito Semi Bold" pitchFamily="34" charset="-122"/>
                <a:cs typeface="Nunito Semi Bold" pitchFamily="34" charset="-120"/>
              </a:rPr>
              <a:t>Sales Overview - Performance at a Glance</a:t>
            </a:r>
            <a:endParaRPr lang="en-US" sz="3800" dirty="0"/>
          </a:p>
        </p:txBody>
      </p:sp>
      <p:sp>
        <p:nvSpPr>
          <p:cNvPr id="4" name="Text 2"/>
          <p:cNvSpPr/>
          <p:nvPr/>
        </p:nvSpPr>
        <p:spPr>
          <a:xfrm>
            <a:off x="719018" y="2169557"/>
            <a:ext cx="6344126" cy="986195"/>
          </a:xfrm>
          <a:prstGeom prst="rect">
            <a:avLst/>
          </a:prstGeom>
          <a:noFill/>
          <a:ln/>
        </p:spPr>
        <p:txBody>
          <a:bodyPr wrap="square" lIns="0" tIns="0" rIns="0" bIns="0" rtlCol="0" anchor="t"/>
          <a:lstStyle/>
          <a:p>
            <a:pPr algn="l" indent="0" marL="0">
              <a:lnSpc>
                <a:spcPts val="2550"/>
              </a:lnSpc>
              <a:buNone/>
            </a:pPr>
            <a:r>
              <a:rPr lang="en-US" sz="1600" dirty="0">
                <a:solidFill>
                  <a:srgbClr val="00002E"/>
                </a:solidFill>
                <a:latin typeface="PT Sans" pitchFamily="34" charset="0"/>
                <a:ea typeface="PT Sans" pitchFamily="34" charset="-122"/>
                <a:cs typeface="PT Sans" pitchFamily="34" charset="-120"/>
              </a:rPr>
              <a:t>The initial page of our dashboard focuses on providing a holistic view of your sales performance. This will serve as the foundation for deeper dives into specific aspects of your business.</a:t>
            </a:r>
            <a:endParaRPr lang="en-US" sz="1600" dirty="0"/>
          </a:p>
        </p:txBody>
      </p:sp>
      <p:sp>
        <p:nvSpPr>
          <p:cNvPr id="5" name="Text 3"/>
          <p:cNvSpPr/>
          <p:nvPr/>
        </p:nvSpPr>
        <p:spPr>
          <a:xfrm>
            <a:off x="719018" y="3361134"/>
            <a:ext cx="3786307" cy="302062"/>
          </a:xfrm>
          <a:prstGeom prst="rect">
            <a:avLst/>
          </a:prstGeom>
          <a:noFill/>
          <a:ln/>
        </p:spPr>
        <p:txBody>
          <a:bodyPr wrap="none" lIns="0" tIns="0" rIns="0" bIns="0" rtlCol="0" anchor="t"/>
          <a:lstStyle/>
          <a:p>
            <a:pPr algn="l" indent="0" marL="0">
              <a:lnSpc>
                <a:spcPts val="2350"/>
              </a:lnSpc>
              <a:buNone/>
            </a:pPr>
            <a:r>
              <a:rPr lang="en-US" sz="1900" dirty="0">
                <a:solidFill>
                  <a:srgbClr val="00002E"/>
                </a:solidFill>
                <a:latin typeface="Nunito Semi Bold" pitchFamily="34" charset="0"/>
                <a:ea typeface="Nunito Semi Bold" pitchFamily="34" charset="-122"/>
                <a:cs typeface="Nunito Semi Bold" pitchFamily="34" charset="-120"/>
              </a:rPr>
              <a:t>Key Performance Indicators (KPIs):</a:t>
            </a:r>
            <a:endParaRPr lang="en-US" sz="1900" dirty="0"/>
          </a:p>
        </p:txBody>
      </p:sp>
      <p:sp>
        <p:nvSpPr>
          <p:cNvPr id="6" name="Text 4"/>
          <p:cNvSpPr/>
          <p:nvPr/>
        </p:nvSpPr>
        <p:spPr>
          <a:xfrm>
            <a:off x="719018" y="3868579"/>
            <a:ext cx="6344126" cy="328732"/>
          </a:xfrm>
          <a:prstGeom prst="rect">
            <a:avLst/>
          </a:prstGeom>
          <a:noFill/>
          <a:ln/>
        </p:spPr>
        <p:txBody>
          <a:bodyPr wrap="none" lIns="0" tIns="0" rIns="0" bIns="0" rtlCol="0" anchor="t"/>
          <a:lstStyle/>
          <a:p>
            <a:pPr algn="l" marL="342900" indent="-342900">
              <a:lnSpc>
                <a:spcPts val="2550"/>
              </a:lnSpc>
              <a:buSzPct val="100000"/>
              <a:buChar char="•"/>
            </a:pPr>
            <a:r>
              <a:rPr lang="en-US" sz="1600" dirty="0">
                <a:solidFill>
                  <a:srgbClr val="00002E"/>
                </a:solidFill>
                <a:latin typeface="PT Sans" pitchFamily="34" charset="0"/>
                <a:ea typeface="PT Sans" pitchFamily="34" charset="-122"/>
                <a:cs typeface="PT Sans" pitchFamily="34" charset="-120"/>
              </a:rPr>
              <a:t>Total Revenue</a:t>
            </a:r>
            <a:endParaRPr lang="en-US" sz="1600" dirty="0"/>
          </a:p>
        </p:txBody>
      </p:sp>
      <p:sp>
        <p:nvSpPr>
          <p:cNvPr id="7" name="Text 5"/>
          <p:cNvSpPr/>
          <p:nvPr/>
        </p:nvSpPr>
        <p:spPr>
          <a:xfrm>
            <a:off x="719018" y="4269105"/>
            <a:ext cx="6344126" cy="328732"/>
          </a:xfrm>
          <a:prstGeom prst="rect">
            <a:avLst/>
          </a:prstGeom>
          <a:noFill/>
          <a:ln/>
        </p:spPr>
        <p:txBody>
          <a:bodyPr wrap="none" lIns="0" tIns="0" rIns="0" bIns="0" rtlCol="0" anchor="t"/>
          <a:lstStyle/>
          <a:p>
            <a:pPr algn="l" marL="342900" indent="-342900">
              <a:lnSpc>
                <a:spcPts val="2550"/>
              </a:lnSpc>
              <a:buSzPct val="100000"/>
              <a:buChar char="•"/>
            </a:pPr>
            <a:r>
              <a:rPr lang="en-US" sz="1600" dirty="0">
                <a:solidFill>
                  <a:srgbClr val="00002E"/>
                </a:solidFill>
                <a:latin typeface="PT Sans" pitchFamily="34" charset="0"/>
                <a:ea typeface="PT Sans" pitchFamily="34" charset="-122"/>
                <a:cs typeface="PT Sans" pitchFamily="34" charset="-120"/>
              </a:rPr>
              <a:t>Total Orders</a:t>
            </a:r>
            <a:endParaRPr lang="en-US" sz="1600" dirty="0"/>
          </a:p>
        </p:txBody>
      </p:sp>
      <p:sp>
        <p:nvSpPr>
          <p:cNvPr id="8" name="Text 6"/>
          <p:cNvSpPr/>
          <p:nvPr/>
        </p:nvSpPr>
        <p:spPr>
          <a:xfrm>
            <a:off x="719018" y="4669631"/>
            <a:ext cx="6344126" cy="328732"/>
          </a:xfrm>
          <a:prstGeom prst="rect">
            <a:avLst/>
          </a:prstGeom>
          <a:noFill/>
          <a:ln/>
        </p:spPr>
        <p:txBody>
          <a:bodyPr wrap="none" lIns="0" tIns="0" rIns="0" bIns="0" rtlCol="0" anchor="t"/>
          <a:lstStyle/>
          <a:p>
            <a:pPr algn="l" marL="342900" indent="-342900">
              <a:lnSpc>
                <a:spcPts val="2550"/>
              </a:lnSpc>
              <a:buSzPct val="100000"/>
              <a:buChar char="•"/>
            </a:pPr>
            <a:r>
              <a:rPr lang="en-US" sz="1600" dirty="0">
                <a:solidFill>
                  <a:srgbClr val="00002E"/>
                </a:solidFill>
                <a:latin typeface="PT Sans" pitchFamily="34" charset="0"/>
                <a:ea typeface="PT Sans" pitchFamily="34" charset="-122"/>
                <a:cs typeface="PT Sans" pitchFamily="34" charset="-120"/>
              </a:rPr>
              <a:t>Average Order Value (AOV)</a:t>
            </a:r>
            <a:endParaRPr lang="en-US" sz="1600" dirty="0"/>
          </a:p>
        </p:txBody>
      </p:sp>
      <p:sp>
        <p:nvSpPr>
          <p:cNvPr id="9" name="Text 7"/>
          <p:cNvSpPr/>
          <p:nvPr/>
        </p:nvSpPr>
        <p:spPr>
          <a:xfrm>
            <a:off x="719018" y="5070158"/>
            <a:ext cx="6344126" cy="328732"/>
          </a:xfrm>
          <a:prstGeom prst="rect">
            <a:avLst/>
          </a:prstGeom>
          <a:noFill/>
          <a:ln/>
        </p:spPr>
        <p:txBody>
          <a:bodyPr wrap="none" lIns="0" tIns="0" rIns="0" bIns="0" rtlCol="0" anchor="t"/>
          <a:lstStyle/>
          <a:p>
            <a:pPr algn="l" marL="342900" indent="-342900">
              <a:lnSpc>
                <a:spcPts val="2550"/>
              </a:lnSpc>
              <a:buSzPct val="100000"/>
              <a:buChar char="•"/>
            </a:pPr>
            <a:r>
              <a:rPr lang="en-US" sz="1600" dirty="0">
                <a:solidFill>
                  <a:srgbClr val="00002E"/>
                </a:solidFill>
                <a:latin typeface="PT Sans" pitchFamily="34" charset="0"/>
                <a:ea typeface="PT Sans" pitchFamily="34" charset="-122"/>
                <a:cs typeface="PT Sans" pitchFamily="34" charset="-120"/>
              </a:rPr>
              <a:t>Total Quantity Sold</a:t>
            </a:r>
            <a:endParaRPr lang="en-US" sz="1600" dirty="0"/>
          </a:p>
        </p:txBody>
      </p:sp>
      <p:pic>
        <p:nvPicPr>
          <p:cNvPr id="10" name="Image 0" descr="preencoded.png">    </p:cNvPr>
          <p:cNvPicPr>
            <a:picLocks noChangeAspect="1"/>
          </p:cNvPicPr>
          <p:nvPr/>
        </p:nvPicPr>
        <p:blipFill>
          <a:blip r:embed="rId1"/>
          <a:stretch>
            <a:fillRect/>
          </a:stretch>
        </p:blipFill>
        <p:spPr>
          <a:xfrm>
            <a:off x="7572018" y="2215872"/>
            <a:ext cx="4728924" cy="2658904"/>
          </a:xfrm>
          <a:prstGeom prst="rect">
            <a:avLst/>
          </a:prstGeom>
        </p:spPr>
      </p:pic>
      <p:sp>
        <p:nvSpPr>
          <p:cNvPr id="11" name="Text 8"/>
          <p:cNvSpPr/>
          <p:nvPr/>
        </p:nvSpPr>
        <p:spPr>
          <a:xfrm>
            <a:off x="7572018" y="5105876"/>
            <a:ext cx="6346865" cy="328732"/>
          </a:xfrm>
          <a:prstGeom prst="rect">
            <a:avLst/>
          </a:prstGeom>
          <a:noFill/>
          <a:ln/>
        </p:spPr>
        <p:txBody>
          <a:bodyPr wrap="none" lIns="0" tIns="0" rIns="0" bIns="0" rtlCol="0" anchor="t"/>
          <a:lstStyle/>
          <a:p>
            <a:pPr algn="l" indent="0" marL="0">
              <a:lnSpc>
                <a:spcPts val="2550"/>
              </a:lnSpc>
              <a:buNone/>
            </a:pPr>
            <a:endParaRPr lang="en-US" sz="1600" dirty="0"/>
          </a:p>
        </p:txBody>
      </p:sp>
      <p:sp>
        <p:nvSpPr>
          <p:cNvPr id="12" name="Text 9"/>
          <p:cNvSpPr/>
          <p:nvPr/>
        </p:nvSpPr>
        <p:spPr>
          <a:xfrm>
            <a:off x="719018" y="5927527"/>
            <a:ext cx="2416969" cy="302062"/>
          </a:xfrm>
          <a:prstGeom prst="rect">
            <a:avLst/>
          </a:prstGeom>
          <a:noFill/>
          <a:ln/>
        </p:spPr>
        <p:txBody>
          <a:bodyPr wrap="none" lIns="0" tIns="0" rIns="0" bIns="0" rtlCol="0" anchor="t"/>
          <a:lstStyle/>
          <a:p>
            <a:pPr algn="l" indent="0" marL="0">
              <a:lnSpc>
                <a:spcPts val="2350"/>
              </a:lnSpc>
              <a:buNone/>
            </a:pPr>
            <a:r>
              <a:rPr lang="en-US" sz="1900" dirty="0">
                <a:solidFill>
                  <a:srgbClr val="00002E"/>
                </a:solidFill>
                <a:latin typeface="Nunito Semi Bold" pitchFamily="34" charset="0"/>
                <a:ea typeface="Nunito Semi Bold" pitchFamily="34" charset="-122"/>
                <a:cs typeface="Nunito Semi Bold" pitchFamily="34" charset="-120"/>
              </a:rPr>
              <a:t>Key Visualisations:</a:t>
            </a:r>
            <a:endParaRPr lang="en-US" sz="1900" dirty="0"/>
          </a:p>
        </p:txBody>
      </p:sp>
      <p:sp>
        <p:nvSpPr>
          <p:cNvPr id="13" name="Text 10"/>
          <p:cNvSpPr/>
          <p:nvPr/>
        </p:nvSpPr>
        <p:spPr>
          <a:xfrm>
            <a:off x="719018" y="6537722"/>
            <a:ext cx="13192363" cy="328732"/>
          </a:xfrm>
          <a:prstGeom prst="rect">
            <a:avLst/>
          </a:prstGeom>
          <a:noFill/>
          <a:ln/>
        </p:spPr>
        <p:txBody>
          <a:bodyPr wrap="none" lIns="0" tIns="0" rIns="0" bIns="0" rtlCol="0" anchor="t"/>
          <a:lstStyle/>
          <a:p>
            <a:pPr algn="l" marL="342900" indent="-342900">
              <a:lnSpc>
                <a:spcPts val="2550"/>
              </a:lnSpc>
              <a:buSzPct val="100000"/>
              <a:buChar char="•"/>
            </a:pPr>
            <a:r>
              <a:rPr lang="en-US" sz="1600" b="1" dirty="0">
                <a:solidFill>
                  <a:srgbClr val="00002E"/>
                </a:solidFill>
                <a:latin typeface="PT Sans" pitchFamily="34" charset="0"/>
                <a:ea typeface="PT Sans" pitchFamily="34" charset="-122"/>
                <a:cs typeface="PT Sans" pitchFamily="34" charset="-120"/>
              </a:rPr>
              <a:t>Line Chart:</a:t>
            </a:r>
            <a:pPr algn="l" indent="0" marL="0">
              <a:lnSpc>
                <a:spcPts val="2550"/>
              </a:lnSpc>
              <a:buNone/>
            </a:pPr>
            <a:r>
              <a:rPr lang="en-US" sz="1600" dirty="0">
                <a:solidFill>
                  <a:srgbClr val="00002E"/>
                </a:solidFill>
                <a:latin typeface="PT Sans" pitchFamily="34" charset="0"/>
                <a:ea typeface="PT Sans" pitchFamily="34" charset="-122"/>
                <a:cs typeface="PT Sans" pitchFamily="34" charset="-120"/>
              </a:rPr>
              <a:t> Revenue trend over time (daily/weekly/monthly). Identifies seasonality and growth trajectory.</a:t>
            </a:r>
            <a:endParaRPr lang="en-US" sz="1600" dirty="0"/>
          </a:p>
        </p:txBody>
      </p:sp>
      <p:sp>
        <p:nvSpPr>
          <p:cNvPr id="14" name="Text 11"/>
          <p:cNvSpPr/>
          <p:nvPr/>
        </p:nvSpPr>
        <p:spPr>
          <a:xfrm>
            <a:off x="719018" y="6938248"/>
            <a:ext cx="13192363" cy="328732"/>
          </a:xfrm>
          <a:prstGeom prst="rect">
            <a:avLst/>
          </a:prstGeom>
          <a:noFill/>
          <a:ln/>
        </p:spPr>
        <p:txBody>
          <a:bodyPr wrap="none" lIns="0" tIns="0" rIns="0" bIns="0" rtlCol="0" anchor="t"/>
          <a:lstStyle/>
          <a:p>
            <a:pPr algn="l" marL="342900" indent="-342900">
              <a:lnSpc>
                <a:spcPts val="2550"/>
              </a:lnSpc>
              <a:buSzPct val="100000"/>
              <a:buChar char="•"/>
            </a:pPr>
            <a:r>
              <a:rPr lang="en-US" sz="1600" b="1" dirty="0">
                <a:solidFill>
                  <a:srgbClr val="00002E"/>
                </a:solidFill>
                <a:latin typeface="PT Sans" pitchFamily="34" charset="0"/>
                <a:ea typeface="PT Sans" pitchFamily="34" charset="-122"/>
                <a:cs typeface="PT Sans" pitchFamily="34" charset="-120"/>
              </a:rPr>
              <a:t>Bar Chart:</a:t>
            </a:r>
            <a:pPr algn="l" indent="0" marL="0">
              <a:lnSpc>
                <a:spcPts val="2550"/>
              </a:lnSpc>
              <a:buNone/>
            </a:pPr>
            <a:r>
              <a:rPr lang="en-US" sz="1600" dirty="0">
                <a:solidFill>
                  <a:srgbClr val="00002E"/>
                </a:solidFill>
                <a:latin typeface="PT Sans" pitchFamily="34" charset="0"/>
                <a:ea typeface="PT Sans" pitchFamily="34" charset="-122"/>
                <a:cs typeface="PT Sans" pitchFamily="34" charset="-120"/>
              </a:rPr>
              <a:t> Total revenue contribution across different sales channels.</a:t>
            </a:r>
            <a:endParaRPr lang="en-US" sz="1600" dirty="0"/>
          </a:p>
        </p:txBody>
      </p:sp>
      <p:sp>
        <p:nvSpPr>
          <p:cNvPr id="15" name="Text 12"/>
          <p:cNvSpPr/>
          <p:nvPr/>
        </p:nvSpPr>
        <p:spPr>
          <a:xfrm>
            <a:off x="719018" y="7338774"/>
            <a:ext cx="13192363" cy="328732"/>
          </a:xfrm>
          <a:prstGeom prst="rect">
            <a:avLst/>
          </a:prstGeom>
          <a:noFill/>
          <a:ln/>
        </p:spPr>
        <p:txBody>
          <a:bodyPr wrap="none" lIns="0" tIns="0" rIns="0" bIns="0" rtlCol="0" anchor="t"/>
          <a:lstStyle/>
          <a:p>
            <a:pPr algn="l" marL="342900" indent="-342900">
              <a:lnSpc>
                <a:spcPts val="2550"/>
              </a:lnSpc>
              <a:buSzPct val="100000"/>
              <a:buChar char="•"/>
            </a:pPr>
            <a:r>
              <a:rPr lang="en-US" sz="1600" b="1" dirty="0">
                <a:solidFill>
                  <a:srgbClr val="00002E"/>
                </a:solidFill>
                <a:latin typeface="PT Sans" pitchFamily="34" charset="0"/>
                <a:ea typeface="PT Sans" pitchFamily="34" charset="-122"/>
                <a:cs typeface="PT Sans" pitchFamily="34" charset="-120"/>
              </a:rPr>
              <a:t>Column Chart:</a:t>
            </a:r>
            <a:pPr algn="l" indent="0" marL="0">
              <a:lnSpc>
                <a:spcPts val="2550"/>
              </a:lnSpc>
              <a:buNone/>
            </a:pPr>
            <a:r>
              <a:rPr lang="en-US" sz="1600" dirty="0">
                <a:solidFill>
                  <a:srgbClr val="00002E"/>
                </a:solidFill>
                <a:latin typeface="PT Sans" pitchFamily="34" charset="0"/>
                <a:ea typeface="PT Sans" pitchFamily="34" charset="-122"/>
                <a:cs typeface="PT Sans" pitchFamily="34" charset="-120"/>
              </a:rPr>
              <a:t> Breakdown of sales performance for business-to-business transactions.</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34973" y="577453"/>
            <a:ext cx="2470428" cy="308729"/>
          </a:xfrm>
          <a:prstGeom prst="rect">
            <a:avLst/>
          </a:prstGeom>
          <a:noFill/>
          <a:ln/>
        </p:spPr>
        <p:txBody>
          <a:bodyPr wrap="none" lIns="0" tIns="0" rIns="0" bIns="0" rtlCol="0" anchor="t"/>
          <a:lstStyle/>
          <a:p>
            <a:pPr algn="l" indent="0" marL="0">
              <a:lnSpc>
                <a:spcPts val="2400"/>
              </a:lnSpc>
              <a:buNone/>
            </a:pPr>
            <a:endParaRPr lang="en-US" sz="1900" dirty="0"/>
          </a:p>
        </p:txBody>
      </p:sp>
      <p:sp>
        <p:nvSpPr>
          <p:cNvPr id="3" name="Text 1"/>
          <p:cNvSpPr/>
          <p:nvPr/>
        </p:nvSpPr>
        <p:spPr>
          <a:xfrm>
            <a:off x="734973" y="1096089"/>
            <a:ext cx="12505968" cy="617577"/>
          </a:xfrm>
          <a:prstGeom prst="rect">
            <a:avLst/>
          </a:prstGeom>
          <a:noFill/>
          <a:ln/>
        </p:spPr>
        <p:txBody>
          <a:bodyPr wrap="none" lIns="0" tIns="0" rIns="0" bIns="0" rtlCol="0" anchor="t"/>
          <a:lstStyle/>
          <a:p>
            <a:pPr algn="l" indent="0" marL="0">
              <a:lnSpc>
                <a:spcPts val="4850"/>
              </a:lnSpc>
              <a:buNone/>
            </a:pPr>
            <a:r>
              <a:rPr lang="en-US" sz="3850" dirty="0">
                <a:solidFill>
                  <a:srgbClr val="00002E"/>
                </a:solidFill>
                <a:latin typeface="Nunito Semi Bold" pitchFamily="34" charset="0"/>
                <a:ea typeface="Nunito Semi Bold" pitchFamily="34" charset="-122"/>
                <a:cs typeface="Nunito Semi Bold" pitchFamily="34" charset="-120"/>
              </a:rPr>
              <a:t>Product Analysis - Uncovering Popularity &amp; Profitability</a:t>
            </a:r>
            <a:endParaRPr lang="en-US" sz="3850" dirty="0"/>
          </a:p>
        </p:txBody>
      </p:sp>
      <p:sp>
        <p:nvSpPr>
          <p:cNvPr id="4" name="Text 2"/>
          <p:cNvSpPr/>
          <p:nvPr/>
        </p:nvSpPr>
        <p:spPr>
          <a:xfrm>
            <a:off x="734973" y="2217539"/>
            <a:ext cx="6322695" cy="1007983"/>
          </a:xfrm>
          <a:prstGeom prst="rect">
            <a:avLst/>
          </a:prstGeom>
          <a:noFill/>
          <a:ln/>
        </p:spPr>
        <p:txBody>
          <a:bodyPr wrap="square" lIns="0" tIns="0" rIns="0" bIns="0" rtlCol="0" anchor="t"/>
          <a:lstStyle/>
          <a:p>
            <a:pPr algn="l" indent="0" marL="0">
              <a:lnSpc>
                <a:spcPts val="2600"/>
              </a:lnSpc>
              <a:buNone/>
            </a:pPr>
            <a:r>
              <a:rPr lang="en-US" sz="1650" dirty="0">
                <a:solidFill>
                  <a:srgbClr val="00002E"/>
                </a:solidFill>
                <a:latin typeface="PT Sans" pitchFamily="34" charset="0"/>
                <a:ea typeface="PT Sans" pitchFamily="34" charset="-122"/>
                <a:cs typeface="PT Sans" pitchFamily="34" charset="-120"/>
              </a:rPr>
              <a:t>This page will provide insights into your product portfolio, helping you understand which products are driving sales and how categories contribute to overall revenue.</a:t>
            </a:r>
            <a:endParaRPr lang="en-US" sz="1650" dirty="0"/>
          </a:p>
        </p:txBody>
      </p:sp>
      <p:sp>
        <p:nvSpPr>
          <p:cNvPr id="5" name="Text 3"/>
          <p:cNvSpPr/>
          <p:nvPr/>
        </p:nvSpPr>
        <p:spPr>
          <a:xfrm>
            <a:off x="734973" y="3435429"/>
            <a:ext cx="3870246" cy="308729"/>
          </a:xfrm>
          <a:prstGeom prst="rect">
            <a:avLst/>
          </a:prstGeom>
          <a:noFill/>
          <a:ln/>
        </p:spPr>
        <p:txBody>
          <a:bodyPr wrap="none" lIns="0" tIns="0" rIns="0" bIns="0" rtlCol="0" anchor="t"/>
          <a:lstStyle/>
          <a:p>
            <a:pPr algn="l" indent="0" marL="0">
              <a:lnSpc>
                <a:spcPts val="2400"/>
              </a:lnSpc>
              <a:buNone/>
            </a:pPr>
            <a:r>
              <a:rPr lang="en-US" sz="1900" dirty="0">
                <a:solidFill>
                  <a:srgbClr val="00002E"/>
                </a:solidFill>
                <a:latin typeface="Nunito Semi Bold" pitchFamily="34" charset="0"/>
                <a:ea typeface="Nunito Semi Bold" pitchFamily="34" charset="-122"/>
                <a:cs typeface="Nunito Semi Bold" pitchFamily="34" charset="-120"/>
              </a:rPr>
              <a:t>Key Performance Indicators (KPIs):</a:t>
            </a:r>
            <a:endParaRPr lang="en-US" sz="1900" dirty="0"/>
          </a:p>
        </p:txBody>
      </p:sp>
      <p:sp>
        <p:nvSpPr>
          <p:cNvPr id="6" name="Text 4"/>
          <p:cNvSpPr/>
          <p:nvPr/>
        </p:nvSpPr>
        <p:spPr>
          <a:xfrm>
            <a:off x="734973" y="3954066"/>
            <a:ext cx="6322695" cy="335994"/>
          </a:xfrm>
          <a:prstGeom prst="rect">
            <a:avLst/>
          </a:prstGeom>
          <a:noFill/>
          <a:ln/>
        </p:spPr>
        <p:txBody>
          <a:bodyPr wrap="none" lIns="0" tIns="0" rIns="0" bIns="0" rtlCol="0" anchor="t"/>
          <a:lstStyle/>
          <a:p>
            <a:pPr algn="l" marL="342900" indent="-342900">
              <a:lnSpc>
                <a:spcPts val="2600"/>
              </a:lnSpc>
              <a:buSzPct val="100000"/>
              <a:buChar char="•"/>
            </a:pPr>
            <a:r>
              <a:rPr lang="en-US" sz="1650" dirty="0">
                <a:solidFill>
                  <a:srgbClr val="00002E"/>
                </a:solidFill>
                <a:latin typeface="PT Sans" pitchFamily="34" charset="0"/>
                <a:ea typeface="PT Sans" pitchFamily="34" charset="-122"/>
                <a:cs typeface="PT Sans" pitchFamily="34" charset="-120"/>
              </a:rPr>
              <a:t>Category</a:t>
            </a:r>
            <a:endParaRPr lang="en-US" sz="1650" dirty="0"/>
          </a:p>
        </p:txBody>
      </p:sp>
      <p:sp>
        <p:nvSpPr>
          <p:cNvPr id="7" name="Text 5"/>
          <p:cNvSpPr/>
          <p:nvPr/>
        </p:nvSpPr>
        <p:spPr>
          <a:xfrm>
            <a:off x="734973" y="4363522"/>
            <a:ext cx="6322695" cy="335994"/>
          </a:xfrm>
          <a:prstGeom prst="rect">
            <a:avLst/>
          </a:prstGeom>
          <a:noFill/>
          <a:ln/>
        </p:spPr>
        <p:txBody>
          <a:bodyPr wrap="none" lIns="0" tIns="0" rIns="0" bIns="0" rtlCol="0" anchor="t"/>
          <a:lstStyle/>
          <a:p>
            <a:pPr algn="l" marL="342900" indent="-342900">
              <a:lnSpc>
                <a:spcPts val="2600"/>
              </a:lnSpc>
              <a:buSzPct val="100000"/>
              <a:buChar char="•"/>
            </a:pPr>
            <a:r>
              <a:rPr lang="en-US" sz="1650" dirty="0">
                <a:solidFill>
                  <a:srgbClr val="00002E"/>
                </a:solidFill>
                <a:latin typeface="PT Sans" pitchFamily="34" charset="0"/>
                <a:ea typeface="PT Sans" pitchFamily="34" charset="-122"/>
                <a:cs typeface="PT Sans" pitchFamily="34" charset="-120"/>
              </a:rPr>
              <a:t>Size</a:t>
            </a:r>
            <a:endParaRPr lang="en-US" sz="1650" dirty="0"/>
          </a:p>
        </p:txBody>
      </p:sp>
      <p:sp>
        <p:nvSpPr>
          <p:cNvPr id="8" name="Text 6"/>
          <p:cNvSpPr/>
          <p:nvPr/>
        </p:nvSpPr>
        <p:spPr>
          <a:xfrm>
            <a:off x="734973" y="4772978"/>
            <a:ext cx="6322695" cy="335994"/>
          </a:xfrm>
          <a:prstGeom prst="rect">
            <a:avLst/>
          </a:prstGeom>
          <a:noFill/>
          <a:ln/>
        </p:spPr>
        <p:txBody>
          <a:bodyPr wrap="none" lIns="0" tIns="0" rIns="0" bIns="0" rtlCol="0" anchor="t"/>
          <a:lstStyle/>
          <a:p>
            <a:pPr algn="l" marL="342900" indent="-342900">
              <a:lnSpc>
                <a:spcPts val="2600"/>
              </a:lnSpc>
              <a:buSzPct val="100000"/>
              <a:buChar char="•"/>
            </a:pPr>
            <a:r>
              <a:rPr lang="en-US" sz="1650" dirty="0">
                <a:solidFill>
                  <a:srgbClr val="00002E"/>
                </a:solidFill>
                <a:latin typeface="PT Sans" pitchFamily="34" charset="0"/>
                <a:ea typeface="PT Sans" pitchFamily="34" charset="-122"/>
                <a:cs typeface="PT Sans" pitchFamily="34" charset="-120"/>
              </a:rPr>
              <a:t>Average Order Value (AOV)</a:t>
            </a:r>
            <a:endParaRPr lang="en-US" sz="1650" dirty="0"/>
          </a:p>
        </p:txBody>
      </p:sp>
      <p:sp>
        <p:nvSpPr>
          <p:cNvPr id="9" name="Text 7"/>
          <p:cNvSpPr/>
          <p:nvPr/>
        </p:nvSpPr>
        <p:spPr>
          <a:xfrm>
            <a:off x="734973" y="5182433"/>
            <a:ext cx="6322695" cy="335994"/>
          </a:xfrm>
          <a:prstGeom prst="rect">
            <a:avLst/>
          </a:prstGeom>
          <a:noFill/>
          <a:ln/>
        </p:spPr>
        <p:txBody>
          <a:bodyPr wrap="none" lIns="0" tIns="0" rIns="0" bIns="0" rtlCol="0" anchor="t"/>
          <a:lstStyle/>
          <a:p>
            <a:pPr algn="l" marL="342900" indent="-342900">
              <a:lnSpc>
                <a:spcPts val="2600"/>
              </a:lnSpc>
              <a:buSzPct val="100000"/>
              <a:buChar char="•"/>
            </a:pPr>
            <a:r>
              <a:rPr lang="en-US" sz="1650" dirty="0">
                <a:solidFill>
                  <a:srgbClr val="00002E"/>
                </a:solidFill>
                <a:latin typeface="PT Sans" pitchFamily="34" charset="0"/>
                <a:ea typeface="PT Sans" pitchFamily="34" charset="-122"/>
                <a:cs typeface="PT Sans" pitchFamily="34" charset="-120"/>
              </a:rPr>
              <a:t>Total Quantity Sold</a:t>
            </a:r>
            <a:endParaRPr lang="en-US" sz="1650" dirty="0"/>
          </a:p>
        </p:txBody>
      </p:sp>
      <p:pic>
        <p:nvPicPr>
          <p:cNvPr id="10" name="Image 0" descr="preencoded.png">    </p:cNvPr>
          <p:cNvPicPr>
            <a:picLocks noChangeAspect="1"/>
          </p:cNvPicPr>
          <p:nvPr/>
        </p:nvPicPr>
        <p:blipFill>
          <a:blip r:embed="rId1"/>
          <a:stretch>
            <a:fillRect/>
          </a:stretch>
        </p:blipFill>
        <p:spPr>
          <a:xfrm>
            <a:off x="7577495" y="2264807"/>
            <a:ext cx="6325433" cy="3582353"/>
          </a:xfrm>
          <a:prstGeom prst="rect">
            <a:avLst/>
          </a:prstGeom>
        </p:spPr>
      </p:pic>
      <p:sp>
        <p:nvSpPr>
          <p:cNvPr id="11" name="Text 8"/>
          <p:cNvSpPr/>
          <p:nvPr/>
        </p:nvSpPr>
        <p:spPr>
          <a:xfrm>
            <a:off x="734973" y="6398300"/>
            <a:ext cx="2470428" cy="308729"/>
          </a:xfrm>
          <a:prstGeom prst="rect">
            <a:avLst/>
          </a:prstGeom>
          <a:noFill/>
          <a:ln/>
        </p:spPr>
        <p:txBody>
          <a:bodyPr wrap="none" lIns="0" tIns="0" rIns="0" bIns="0" rtlCol="0" anchor="t"/>
          <a:lstStyle/>
          <a:p>
            <a:pPr algn="l" indent="0" marL="0">
              <a:lnSpc>
                <a:spcPts val="2400"/>
              </a:lnSpc>
              <a:buNone/>
            </a:pPr>
            <a:r>
              <a:rPr lang="en-US" sz="1900" dirty="0">
                <a:solidFill>
                  <a:srgbClr val="00002E"/>
                </a:solidFill>
                <a:latin typeface="Nunito Semi Bold" pitchFamily="34" charset="0"/>
                <a:ea typeface="Nunito Semi Bold" pitchFamily="34" charset="-122"/>
                <a:cs typeface="Nunito Semi Bold" pitchFamily="34" charset="-120"/>
              </a:rPr>
              <a:t>Key Visualisations:</a:t>
            </a:r>
            <a:endParaRPr lang="en-US" sz="1900" dirty="0"/>
          </a:p>
        </p:txBody>
      </p:sp>
      <p:sp>
        <p:nvSpPr>
          <p:cNvPr id="12" name="Text 9"/>
          <p:cNvSpPr/>
          <p:nvPr/>
        </p:nvSpPr>
        <p:spPr>
          <a:xfrm>
            <a:off x="734973" y="7021949"/>
            <a:ext cx="13160454" cy="335994"/>
          </a:xfrm>
          <a:prstGeom prst="rect">
            <a:avLst/>
          </a:prstGeom>
          <a:noFill/>
          <a:ln/>
        </p:spPr>
        <p:txBody>
          <a:bodyPr wrap="none" lIns="0" tIns="0" rIns="0" bIns="0" rtlCol="0" anchor="t"/>
          <a:lstStyle/>
          <a:p>
            <a:pPr algn="l" marL="342900" indent="-342900">
              <a:lnSpc>
                <a:spcPts val="2600"/>
              </a:lnSpc>
              <a:buSzPct val="100000"/>
              <a:buChar char="•"/>
            </a:pPr>
            <a:r>
              <a:rPr lang="en-US" sz="1650" b="1" dirty="0">
                <a:solidFill>
                  <a:srgbClr val="00002E"/>
                </a:solidFill>
                <a:latin typeface="PT Sans" pitchFamily="34" charset="0"/>
                <a:ea typeface="PT Sans" pitchFamily="34" charset="-122"/>
                <a:cs typeface="PT Sans" pitchFamily="34" charset="-120"/>
              </a:rPr>
              <a:t>Donut Chart:</a:t>
            </a:r>
            <a:pPr algn="l" indent="0" marL="0">
              <a:lnSpc>
                <a:spcPts val="2600"/>
              </a:lnSpc>
              <a:buNone/>
            </a:pPr>
            <a:r>
              <a:rPr lang="en-US" sz="1650" dirty="0">
                <a:solidFill>
                  <a:srgbClr val="00002E"/>
                </a:solidFill>
                <a:latin typeface="PT Sans" pitchFamily="34" charset="0"/>
                <a:ea typeface="PT Sans" pitchFamily="34" charset="-122"/>
                <a:cs typeface="PT Sans" pitchFamily="34" charset="-120"/>
              </a:rPr>
              <a:t> Breakdown of sales revenue by product category.</a:t>
            </a:r>
            <a:endParaRPr lang="en-US" sz="1650" dirty="0"/>
          </a:p>
        </p:txBody>
      </p:sp>
      <p:sp>
        <p:nvSpPr>
          <p:cNvPr id="13" name="Text 10"/>
          <p:cNvSpPr/>
          <p:nvPr/>
        </p:nvSpPr>
        <p:spPr>
          <a:xfrm>
            <a:off x="734973" y="7431405"/>
            <a:ext cx="13160454" cy="335994"/>
          </a:xfrm>
          <a:prstGeom prst="rect">
            <a:avLst/>
          </a:prstGeom>
          <a:noFill/>
          <a:ln/>
        </p:spPr>
        <p:txBody>
          <a:bodyPr wrap="none" lIns="0" tIns="0" rIns="0" bIns="0" rtlCol="0" anchor="t"/>
          <a:lstStyle/>
          <a:p>
            <a:pPr algn="l" marL="342900" indent="-342900">
              <a:lnSpc>
                <a:spcPts val="2600"/>
              </a:lnSpc>
              <a:buSzPct val="100000"/>
              <a:buChar char="•"/>
            </a:pPr>
            <a:r>
              <a:rPr lang="en-US" sz="1650" b="1" dirty="0">
                <a:solidFill>
                  <a:srgbClr val="00002E"/>
                </a:solidFill>
                <a:latin typeface="PT Sans" pitchFamily="34" charset="0"/>
                <a:ea typeface="PT Sans" pitchFamily="34" charset="-122"/>
                <a:cs typeface="PT Sans" pitchFamily="34" charset="-120"/>
              </a:rPr>
              <a:t>Column Chart:</a:t>
            </a:r>
            <a:pPr algn="l" indent="0" marL="0">
              <a:lnSpc>
                <a:spcPts val="2600"/>
              </a:lnSpc>
              <a:buNone/>
            </a:pPr>
            <a:r>
              <a:rPr lang="en-US" sz="1650" dirty="0">
                <a:solidFill>
                  <a:srgbClr val="00002E"/>
                </a:solidFill>
                <a:latin typeface="PT Sans" pitchFamily="34" charset="0"/>
                <a:ea typeface="PT Sans" pitchFamily="34" charset="-122"/>
                <a:cs typeface="PT Sans" pitchFamily="34" charset="-120"/>
              </a:rPr>
              <a:t> Quantity sold by size. Crucial for inventory management, especially for apparel or size-dependent products.</a:t>
            </a:r>
            <a:endParaRPr lang="en-US" sz="16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32579" y="497086"/>
            <a:ext cx="2126575" cy="265747"/>
          </a:xfrm>
          <a:prstGeom prst="rect">
            <a:avLst/>
          </a:prstGeom>
          <a:noFill/>
          <a:ln/>
        </p:spPr>
        <p:txBody>
          <a:bodyPr wrap="none" lIns="0" tIns="0" rIns="0" bIns="0" rtlCol="0" anchor="t"/>
          <a:lstStyle/>
          <a:p>
            <a:pPr algn="l" indent="0" marL="0">
              <a:lnSpc>
                <a:spcPts val="2050"/>
              </a:lnSpc>
              <a:buNone/>
            </a:pPr>
            <a:endParaRPr lang="en-US" sz="1650" dirty="0"/>
          </a:p>
        </p:txBody>
      </p:sp>
      <p:sp>
        <p:nvSpPr>
          <p:cNvPr id="3" name="Text 1"/>
          <p:cNvSpPr/>
          <p:nvPr/>
        </p:nvSpPr>
        <p:spPr>
          <a:xfrm>
            <a:off x="632579" y="943570"/>
            <a:ext cx="10161270" cy="531614"/>
          </a:xfrm>
          <a:prstGeom prst="rect">
            <a:avLst/>
          </a:prstGeom>
          <a:noFill/>
          <a:ln/>
        </p:spPr>
        <p:txBody>
          <a:bodyPr wrap="none" lIns="0" tIns="0" rIns="0" bIns="0" rtlCol="0" anchor="t"/>
          <a:lstStyle/>
          <a:p>
            <a:pPr algn="l" indent="0" marL="0">
              <a:lnSpc>
                <a:spcPts val="4150"/>
              </a:lnSpc>
              <a:buNone/>
            </a:pPr>
            <a:r>
              <a:rPr lang="en-US" sz="3300" dirty="0">
                <a:solidFill>
                  <a:srgbClr val="00002E"/>
                </a:solidFill>
                <a:latin typeface="Nunito Semi Bold" pitchFamily="34" charset="0"/>
                <a:ea typeface="Nunito Semi Bold" pitchFamily="34" charset="-122"/>
                <a:cs typeface="Nunito Semi Bold" pitchFamily="34" charset="-120"/>
              </a:rPr>
              <a:t>Fulfillment Analysis - Optimising Delivery &amp; Returns</a:t>
            </a:r>
            <a:endParaRPr lang="en-US" sz="3300" dirty="0"/>
          </a:p>
        </p:txBody>
      </p:sp>
      <p:sp>
        <p:nvSpPr>
          <p:cNvPr id="4" name="Text 2"/>
          <p:cNvSpPr/>
          <p:nvPr/>
        </p:nvSpPr>
        <p:spPr>
          <a:xfrm>
            <a:off x="632579" y="1908929"/>
            <a:ext cx="6460688" cy="578168"/>
          </a:xfrm>
          <a:prstGeom prst="rect">
            <a:avLst/>
          </a:prstGeom>
          <a:noFill/>
          <a:ln/>
        </p:spPr>
        <p:txBody>
          <a:bodyPr wrap="square" lIns="0" tIns="0" rIns="0" bIns="0" rtlCol="0" anchor="t"/>
          <a:lstStyle/>
          <a:p>
            <a:pPr algn="l" indent="0" marL="0">
              <a:lnSpc>
                <a:spcPts val="2250"/>
              </a:lnSpc>
              <a:buNone/>
            </a:pPr>
            <a:r>
              <a:rPr lang="en-US" sz="1400" dirty="0">
                <a:solidFill>
                  <a:srgbClr val="00002E"/>
                </a:solidFill>
                <a:latin typeface="PT Sans" pitchFamily="34" charset="0"/>
                <a:ea typeface="PT Sans" pitchFamily="34" charset="-122"/>
                <a:cs typeface="PT Sans" pitchFamily="34" charset="-120"/>
              </a:rPr>
              <a:t>Efficient fulfillment is paramount for customer satisfaction. This page will compare fulfillment methods and their impact on delivery success and return rates</a:t>
            </a:r>
            <a:endParaRPr lang="en-US" sz="1400" dirty="0"/>
          </a:p>
        </p:txBody>
      </p:sp>
      <p:sp>
        <p:nvSpPr>
          <p:cNvPr id="5" name="Text 3"/>
          <p:cNvSpPr/>
          <p:nvPr/>
        </p:nvSpPr>
        <p:spPr>
          <a:xfrm>
            <a:off x="632579" y="2667833"/>
            <a:ext cx="3331012" cy="265747"/>
          </a:xfrm>
          <a:prstGeom prst="rect">
            <a:avLst/>
          </a:prstGeom>
          <a:noFill/>
          <a:ln/>
        </p:spPr>
        <p:txBody>
          <a:bodyPr wrap="none" lIns="0" tIns="0" rIns="0" bIns="0" rtlCol="0" anchor="t"/>
          <a:lstStyle/>
          <a:p>
            <a:pPr algn="l" indent="0" marL="0">
              <a:lnSpc>
                <a:spcPts val="2050"/>
              </a:lnSpc>
              <a:buNone/>
            </a:pPr>
            <a:r>
              <a:rPr lang="en-US" sz="1650" dirty="0">
                <a:solidFill>
                  <a:srgbClr val="00002E"/>
                </a:solidFill>
                <a:latin typeface="Nunito Semi Bold" pitchFamily="34" charset="0"/>
                <a:ea typeface="Nunito Semi Bold" pitchFamily="34" charset="-122"/>
                <a:cs typeface="Nunito Semi Bold" pitchFamily="34" charset="-120"/>
              </a:rPr>
              <a:t>Key Performance Indicators (KPIs):</a:t>
            </a:r>
            <a:endParaRPr lang="en-US" sz="1650" dirty="0"/>
          </a:p>
        </p:txBody>
      </p:sp>
      <p:sp>
        <p:nvSpPr>
          <p:cNvPr id="6" name="Text 4"/>
          <p:cNvSpPr/>
          <p:nvPr/>
        </p:nvSpPr>
        <p:spPr>
          <a:xfrm>
            <a:off x="632579" y="3114318"/>
            <a:ext cx="6460688" cy="289084"/>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00002E"/>
                </a:solidFill>
                <a:latin typeface="PT Sans" pitchFamily="34" charset="0"/>
                <a:ea typeface="PT Sans" pitchFamily="34" charset="-122"/>
                <a:cs typeface="PT Sans" pitchFamily="34" charset="-120"/>
              </a:rPr>
              <a:t>Amazon Fulfilled Orders</a:t>
            </a:r>
            <a:endParaRPr lang="en-US" sz="1400" dirty="0"/>
          </a:p>
        </p:txBody>
      </p:sp>
      <p:sp>
        <p:nvSpPr>
          <p:cNvPr id="7" name="Text 5"/>
          <p:cNvSpPr/>
          <p:nvPr/>
        </p:nvSpPr>
        <p:spPr>
          <a:xfrm>
            <a:off x="632579" y="3466624"/>
            <a:ext cx="6460688" cy="289084"/>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00002E"/>
                </a:solidFill>
                <a:latin typeface="PT Sans" pitchFamily="34" charset="0"/>
                <a:ea typeface="PT Sans" pitchFamily="34" charset="-122"/>
                <a:cs typeface="PT Sans" pitchFamily="34" charset="-120"/>
              </a:rPr>
              <a:t>Customers</a:t>
            </a:r>
            <a:endParaRPr lang="en-US" sz="1400" dirty="0"/>
          </a:p>
        </p:txBody>
      </p:sp>
      <p:sp>
        <p:nvSpPr>
          <p:cNvPr id="8" name="Text 6"/>
          <p:cNvSpPr/>
          <p:nvPr/>
        </p:nvSpPr>
        <p:spPr>
          <a:xfrm>
            <a:off x="632579" y="3818930"/>
            <a:ext cx="6460688" cy="289084"/>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00002E"/>
                </a:solidFill>
                <a:latin typeface="PT Sans" pitchFamily="34" charset="0"/>
                <a:ea typeface="PT Sans" pitchFamily="34" charset="-122"/>
                <a:cs typeface="PT Sans" pitchFamily="34" charset="-120"/>
              </a:rPr>
              <a:t>Merchant Fulfilled Orders </a:t>
            </a:r>
            <a:endParaRPr lang="en-US" sz="1400" dirty="0"/>
          </a:p>
        </p:txBody>
      </p:sp>
      <p:sp>
        <p:nvSpPr>
          <p:cNvPr id="9" name="Text 7"/>
          <p:cNvSpPr/>
          <p:nvPr/>
        </p:nvSpPr>
        <p:spPr>
          <a:xfrm>
            <a:off x="632579" y="4171236"/>
            <a:ext cx="6460688" cy="289084"/>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00002E"/>
                </a:solidFill>
                <a:latin typeface="PT Sans" pitchFamily="34" charset="0"/>
                <a:ea typeface="PT Sans" pitchFamily="34" charset="-122"/>
                <a:cs typeface="PT Sans" pitchFamily="34" charset="-120"/>
              </a:rPr>
              <a:t>B2B Orders %</a:t>
            </a:r>
            <a:endParaRPr lang="en-US" sz="1400" dirty="0"/>
          </a:p>
        </p:txBody>
      </p:sp>
      <p:sp>
        <p:nvSpPr>
          <p:cNvPr id="10" name="Text 8"/>
          <p:cNvSpPr/>
          <p:nvPr/>
        </p:nvSpPr>
        <p:spPr>
          <a:xfrm>
            <a:off x="7541895" y="1908929"/>
            <a:ext cx="6463427" cy="289084"/>
          </a:xfrm>
          <a:prstGeom prst="rect">
            <a:avLst/>
          </a:prstGeom>
          <a:noFill/>
          <a:ln/>
        </p:spPr>
        <p:txBody>
          <a:bodyPr wrap="none" lIns="0" tIns="0" rIns="0" bIns="0" rtlCol="0" anchor="t"/>
          <a:lstStyle/>
          <a:p>
            <a:pPr algn="l" indent="0" marL="0">
              <a:lnSpc>
                <a:spcPts val="2250"/>
              </a:lnSpc>
              <a:buNone/>
            </a:pPr>
            <a:endParaRPr lang="en-US" sz="1400" dirty="0"/>
          </a:p>
        </p:txBody>
      </p:sp>
      <p:pic>
        <p:nvPicPr>
          <p:cNvPr id="11" name="Image 0" descr="preencoded.png">    </p:cNvPr>
          <p:cNvPicPr>
            <a:picLocks noChangeAspect="1"/>
          </p:cNvPicPr>
          <p:nvPr/>
        </p:nvPicPr>
        <p:blipFill>
          <a:blip r:embed="rId1"/>
          <a:stretch>
            <a:fillRect/>
          </a:stretch>
        </p:blipFill>
        <p:spPr>
          <a:xfrm>
            <a:off x="7541895" y="2401372"/>
            <a:ext cx="6463427" cy="3688556"/>
          </a:xfrm>
          <a:prstGeom prst="rect">
            <a:avLst/>
          </a:prstGeom>
        </p:spPr>
      </p:pic>
      <p:sp>
        <p:nvSpPr>
          <p:cNvPr id="12" name="Text 9"/>
          <p:cNvSpPr/>
          <p:nvPr/>
        </p:nvSpPr>
        <p:spPr>
          <a:xfrm>
            <a:off x="632579" y="6564392"/>
            <a:ext cx="2126575" cy="265747"/>
          </a:xfrm>
          <a:prstGeom prst="rect">
            <a:avLst/>
          </a:prstGeom>
          <a:noFill/>
          <a:ln/>
        </p:spPr>
        <p:txBody>
          <a:bodyPr wrap="none" lIns="0" tIns="0" rIns="0" bIns="0" rtlCol="0" anchor="t"/>
          <a:lstStyle/>
          <a:p>
            <a:pPr algn="l" indent="0" marL="0">
              <a:lnSpc>
                <a:spcPts val="2050"/>
              </a:lnSpc>
              <a:buNone/>
            </a:pPr>
            <a:r>
              <a:rPr lang="en-US" sz="1650" dirty="0">
                <a:solidFill>
                  <a:srgbClr val="00002E"/>
                </a:solidFill>
                <a:latin typeface="Nunito Semi Bold" pitchFamily="34" charset="0"/>
                <a:ea typeface="Nunito Semi Bold" pitchFamily="34" charset="-122"/>
                <a:cs typeface="Nunito Semi Bold" pitchFamily="34" charset="-120"/>
              </a:rPr>
              <a:t>Key Visualisations:</a:t>
            </a:r>
            <a:endParaRPr lang="en-US" sz="1650" dirty="0"/>
          </a:p>
        </p:txBody>
      </p:sp>
      <p:sp>
        <p:nvSpPr>
          <p:cNvPr id="13" name="Text 10"/>
          <p:cNvSpPr/>
          <p:nvPr/>
        </p:nvSpPr>
        <p:spPr>
          <a:xfrm>
            <a:off x="632579" y="7101245"/>
            <a:ext cx="13365242" cy="289084"/>
          </a:xfrm>
          <a:prstGeom prst="rect">
            <a:avLst/>
          </a:prstGeom>
          <a:noFill/>
          <a:ln/>
        </p:spPr>
        <p:txBody>
          <a:bodyPr wrap="none" lIns="0" tIns="0" rIns="0" bIns="0" rtlCol="0" anchor="t"/>
          <a:lstStyle/>
          <a:p>
            <a:pPr algn="l" marL="342900" indent="-342900">
              <a:lnSpc>
                <a:spcPts val="2250"/>
              </a:lnSpc>
              <a:buSzPct val="100000"/>
              <a:buChar char="•"/>
            </a:pPr>
            <a:r>
              <a:rPr lang="en-US" sz="1400" b="1" dirty="0">
                <a:solidFill>
                  <a:srgbClr val="00002E"/>
                </a:solidFill>
                <a:latin typeface="PT Sans" pitchFamily="34" charset="0"/>
                <a:ea typeface="PT Sans" pitchFamily="34" charset="-122"/>
                <a:cs typeface="PT Sans" pitchFamily="34" charset="-120"/>
              </a:rPr>
              <a:t>Donut Chart:</a:t>
            </a:r>
            <a:pPr algn="l" indent="0" marL="0">
              <a:lnSpc>
                <a:spcPts val="2250"/>
              </a:lnSpc>
              <a:buNone/>
            </a:pPr>
            <a:r>
              <a:rPr lang="en-US" sz="1400" dirty="0">
                <a:solidFill>
                  <a:srgbClr val="00002E"/>
                </a:solidFill>
                <a:latin typeface="PT Sans" pitchFamily="34" charset="0"/>
                <a:ea typeface="PT Sans" pitchFamily="34" charset="-122"/>
                <a:cs typeface="PT Sans" pitchFamily="34" charset="-120"/>
              </a:rPr>
              <a:t> Orders by Fulfillment type (Amazon vs. Merchant). Shows the distribution of fulfillment responsibilities.</a:t>
            </a:r>
            <a:endParaRPr lang="en-US" sz="1400" dirty="0"/>
          </a:p>
        </p:txBody>
      </p:sp>
      <p:sp>
        <p:nvSpPr>
          <p:cNvPr id="14" name="Text 11"/>
          <p:cNvSpPr/>
          <p:nvPr/>
        </p:nvSpPr>
        <p:spPr>
          <a:xfrm>
            <a:off x="632579" y="7453551"/>
            <a:ext cx="13365242" cy="289084"/>
          </a:xfrm>
          <a:prstGeom prst="rect">
            <a:avLst/>
          </a:prstGeom>
          <a:noFill/>
          <a:ln/>
        </p:spPr>
        <p:txBody>
          <a:bodyPr wrap="none" lIns="0" tIns="0" rIns="0" bIns="0" rtlCol="0" anchor="t"/>
          <a:lstStyle/>
          <a:p>
            <a:pPr algn="l" marL="342900" indent="-342900">
              <a:lnSpc>
                <a:spcPts val="2250"/>
              </a:lnSpc>
              <a:buSzPct val="100000"/>
              <a:buChar char="•"/>
            </a:pPr>
            <a:r>
              <a:rPr lang="en-US" sz="1400" b="1" dirty="0">
                <a:solidFill>
                  <a:srgbClr val="00002E"/>
                </a:solidFill>
                <a:latin typeface="PT Sans" pitchFamily="34" charset="0"/>
                <a:ea typeface="PT Sans" pitchFamily="34" charset="-122"/>
                <a:cs typeface="PT Sans" pitchFamily="34" charset="-120"/>
              </a:rPr>
              <a:t>Stacked Bar Chart:</a:t>
            </a:r>
            <a:pPr algn="l" indent="0" marL="0">
              <a:lnSpc>
                <a:spcPts val="2250"/>
              </a:lnSpc>
              <a:buNone/>
            </a:pPr>
            <a:r>
              <a:rPr lang="en-US" sz="1400" dirty="0">
                <a:solidFill>
                  <a:srgbClr val="00002E"/>
                </a:solidFill>
                <a:latin typeface="PT Sans" pitchFamily="34" charset="0"/>
                <a:ea typeface="PT Sans" pitchFamily="34" charset="-122"/>
                <a:cs typeface="PT Sans" pitchFamily="34" charset="-120"/>
              </a:rPr>
              <a:t> Order status by fulfillment type. Compares success and failure rates between Amazon FBA and Merchant fulfilled orders.</a:t>
            </a:r>
            <a:endParaRPr lang="en-US" sz="1400" dirty="0"/>
          </a:p>
        </p:txBody>
      </p:sp>
      <p:sp>
        <p:nvSpPr>
          <p:cNvPr id="15" name="Text 12"/>
          <p:cNvSpPr/>
          <p:nvPr/>
        </p:nvSpPr>
        <p:spPr>
          <a:xfrm>
            <a:off x="632579" y="7805857"/>
            <a:ext cx="13365242" cy="289084"/>
          </a:xfrm>
          <a:prstGeom prst="rect">
            <a:avLst/>
          </a:prstGeom>
          <a:noFill/>
          <a:ln/>
        </p:spPr>
        <p:txBody>
          <a:bodyPr wrap="none" lIns="0" tIns="0" rIns="0" bIns="0" rtlCol="0" anchor="t"/>
          <a:lstStyle/>
          <a:p>
            <a:pPr algn="l" marL="342900" indent="-342900">
              <a:lnSpc>
                <a:spcPts val="2250"/>
              </a:lnSpc>
              <a:buSzPct val="100000"/>
              <a:buChar char="•"/>
            </a:pPr>
            <a:r>
              <a:rPr lang="en-US" sz="1400" b="1" dirty="0">
                <a:solidFill>
                  <a:srgbClr val="00002E"/>
                </a:solidFill>
                <a:latin typeface="PT Sans" pitchFamily="34" charset="0"/>
                <a:ea typeface="PT Sans" pitchFamily="34" charset="-122"/>
                <a:cs typeface="PT Sans" pitchFamily="34" charset="-120"/>
              </a:rPr>
              <a:t>Line Chart: </a:t>
            </a:r>
            <a:pPr algn="l" indent="0" marL="0">
              <a:lnSpc>
                <a:spcPts val="2250"/>
              </a:lnSpc>
              <a:buNone/>
            </a:pPr>
            <a:r>
              <a:rPr lang="en-US" sz="1400" dirty="0">
                <a:solidFill>
                  <a:srgbClr val="00002E"/>
                </a:solidFill>
                <a:latin typeface="PT Sans" pitchFamily="34" charset="0"/>
                <a:ea typeface="PT Sans" pitchFamily="34" charset="-122"/>
                <a:cs typeface="PT Sans" pitchFamily="34" charset="-120"/>
              </a:rPr>
              <a:t>Delivery trend by fulfillment over time. Monitors the consistency of each fulfillment method.</a:t>
            </a:r>
            <a:endParaRPr lang="en-US" sz="1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2025-09-06T08:21:39Z</dcterms:created>
  <dcterms:modified xsi:type="dcterms:W3CDTF">2025-09-06T08:21:39Z</dcterms:modified>
</cp:coreProperties>
</file>